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26"/>
  </p:notesMasterIdLst>
  <p:sldIdLst>
    <p:sldId id="257" r:id="rId4"/>
    <p:sldId id="298" r:id="rId5"/>
    <p:sldId id="299" r:id="rId6"/>
    <p:sldId id="315" r:id="rId7"/>
    <p:sldId id="316" r:id="rId8"/>
    <p:sldId id="300" r:id="rId9"/>
    <p:sldId id="301" r:id="rId10"/>
    <p:sldId id="302" r:id="rId11"/>
    <p:sldId id="303" r:id="rId12"/>
    <p:sldId id="304" r:id="rId13"/>
    <p:sldId id="314" r:id="rId14"/>
    <p:sldId id="305" r:id="rId15"/>
    <p:sldId id="306" r:id="rId16"/>
    <p:sldId id="307" r:id="rId17"/>
    <p:sldId id="308" r:id="rId18"/>
    <p:sldId id="310" r:id="rId19"/>
    <p:sldId id="311" r:id="rId20"/>
    <p:sldId id="312" r:id="rId21"/>
    <p:sldId id="313" r:id="rId22"/>
    <p:sldId id="294" r:id="rId23"/>
    <p:sldId id="272" r:id="rId24"/>
    <p:sldId id="309" r:id="rId25"/>
  </p:sldIdLst>
  <p:sldSz cx="9144000" cy="6858000" type="screen4x3"/>
  <p:notesSz cx="6858000" cy="9144000"/>
  <p:defaultTextStyle>
    <a:defPPr>
      <a:defRPr lang="it-IT"/>
    </a:defPPr>
    <a:lvl1pPr marL="0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6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60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3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66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20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72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26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43CAC"/>
    <a:srgbClr val="FF5050"/>
    <a:srgbClr val="CC6600"/>
    <a:srgbClr val="007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7EA5-395D-4AAC-8F29-C146732C2D70}" type="datetimeFigureOut">
              <a:rPr lang="it-IT" smtClean="0"/>
              <a:t>26/03/2015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FC9DF-D583-46F1-924B-F06DC537FE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9004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6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60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3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66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0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72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6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FC9DF-D583-46F1-924B-F06DC537FEF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057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FC9DF-D583-46F1-924B-F06DC537FEF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8830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FC9DF-D583-46F1-924B-F06DC537FEF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5528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FC9DF-D583-46F1-924B-F06DC537FEF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4262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FC9DF-D583-46F1-924B-F06DC537FEF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3890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FC9DF-D583-46F1-924B-F06DC537FEF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6730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FC9DF-D583-46F1-924B-F06DC537FEF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708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FC9DF-D583-46F1-924B-F06DC537FEF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0172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FC9DF-D583-46F1-924B-F06DC537FEF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4358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FC9DF-D583-46F1-924B-F06DC537FEF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4967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FC9DF-D583-46F1-924B-F06DC537FEF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7061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FC9DF-D583-46F1-924B-F06DC537FEF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2906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D5A9F-1E63-47D5-B07F-7FE0C9809AF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6123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FC9DF-D583-46F1-924B-F06DC537FEF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182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FC9DF-D583-46F1-924B-F06DC537FEF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027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FC9DF-D583-46F1-924B-F06DC537FEF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0166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FC9DF-D583-46F1-924B-F06DC537FEF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3123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FC9DF-D583-46F1-924B-F06DC537FEF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7631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FC9DF-D583-46F1-924B-F06DC537FEF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1860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FC9DF-D583-46F1-924B-F06DC537FEF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69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FC9DF-D583-46F1-924B-F06DC537FEF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4671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824" y="3886649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24" indent="0" algn="ctr">
              <a:buNone/>
              <a:defRPr/>
            </a:lvl2pPr>
            <a:lvl3pPr marL="642849" indent="0" algn="ctr">
              <a:buNone/>
              <a:defRPr/>
            </a:lvl3pPr>
            <a:lvl4pPr marL="964274" indent="0" algn="ctr">
              <a:buNone/>
              <a:defRPr/>
            </a:lvl4pPr>
            <a:lvl5pPr marL="1285697" indent="0" algn="ctr">
              <a:buNone/>
              <a:defRPr/>
            </a:lvl5pPr>
            <a:lvl6pPr marL="1607123" indent="0" algn="ctr">
              <a:buNone/>
              <a:defRPr/>
            </a:lvl6pPr>
            <a:lvl7pPr marL="1928546" indent="0" algn="ctr">
              <a:buNone/>
              <a:defRPr/>
            </a:lvl7pPr>
            <a:lvl8pPr marL="2249971" indent="0" algn="ctr">
              <a:buNone/>
              <a:defRPr/>
            </a:lvl8pPr>
            <a:lvl9pPr marL="2571396" indent="0" algn="ctr">
              <a:buNone/>
              <a:defRPr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100298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673893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57082" y="928687"/>
            <a:ext cx="2085082" cy="4830961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01836" y="928687"/>
            <a:ext cx="6148090" cy="4830961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199884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824" y="3886649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24" indent="0" algn="ctr">
              <a:buNone/>
              <a:defRPr/>
            </a:lvl2pPr>
            <a:lvl3pPr marL="642849" indent="0" algn="ctr">
              <a:buNone/>
              <a:defRPr/>
            </a:lvl3pPr>
            <a:lvl4pPr marL="964274" indent="0" algn="ctr">
              <a:buNone/>
              <a:defRPr/>
            </a:lvl4pPr>
            <a:lvl5pPr marL="1285697" indent="0" algn="ctr">
              <a:buNone/>
              <a:defRPr/>
            </a:lvl5pPr>
            <a:lvl6pPr marL="1607123" indent="0" algn="ctr">
              <a:buNone/>
              <a:defRPr/>
            </a:lvl6pPr>
            <a:lvl7pPr marL="1928546" indent="0" algn="ctr">
              <a:buNone/>
              <a:defRPr/>
            </a:lvl7pPr>
            <a:lvl8pPr marL="2249971" indent="0" algn="ctr">
              <a:buNone/>
              <a:defRPr/>
            </a:lvl8pPr>
            <a:lvl9pPr marL="2571396" indent="0" algn="ctr">
              <a:buNone/>
              <a:defRPr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939893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51543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24" indent="0">
              <a:buNone/>
              <a:defRPr sz="1300"/>
            </a:lvl2pPr>
            <a:lvl3pPr marL="642849" indent="0">
              <a:buNone/>
              <a:defRPr sz="1100"/>
            </a:lvl3pPr>
            <a:lvl4pPr marL="964274" indent="0">
              <a:buNone/>
              <a:defRPr sz="1000"/>
            </a:lvl4pPr>
            <a:lvl5pPr marL="1285697" indent="0">
              <a:buNone/>
              <a:defRPr sz="1000"/>
            </a:lvl5pPr>
            <a:lvl6pPr marL="1607123" indent="0">
              <a:buNone/>
              <a:defRPr sz="1000"/>
            </a:lvl6pPr>
            <a:lvl7pPr marL="1928546" indent="0">
              <a:buNone/>
              <a:defRPr sz="1000"/>
            </a:lvl7pPr>
            <a:lvl8pPr marL="2249971" indent="0">
              <a:buNone/>
              <a:defRPr sz="1000"/>
            </a:lvl8pPr>
            <a:lvl9pPr marL="2571396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38079401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01838" y="1634133"/>
            <a:ext cx="1732359" cy="461664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2241354" y="1634133"/>
            <a:ext cx="1732359" cy="461664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16693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24" indent="0">
              <a:buNone/>
              <a:defRPr sz="1400" b="1"/>
            </a:lvl2pPr>
            <a:lvl3pPr marL="642849" indent="0">
              <a:buNone/>
              <a:defRPr sz="1300" b="1"/>
            </a:lvl3pPr>
            <a:lvl4pPr marL="964274" indent="0">
              <a:buNone/>
              <a:defRPr sz="1100" b="1"/>
            </a:lvl4pPr>
            <a:lvl5pPr marL="1285697" indent="0">
              <a:buNone/>
              <a:defRPr sz="1100" b="1"/>
            </a:lvl5pPr>
            <a:lvl6pPr marL="1607123" indent="0">
              <a:buNone/>
              <a:defRPr sz="1100" b="1"/>
            </a:lvl6pPr>
            <a:lvl7pPr marL="1928546" indent="0">
              <a:buNone/>
              <a:defRPr sz="1100" b="1"/>
            </a:lvl7pPr>
            <a:lvl8pPr marL="2249971" indent="0">
              <a:buNone/>
              <a:defRPr sz="1100" b="1"/>
            </a:lvl8pPr>
            <a:lvl9pPr marL="2571396" indent="0">
              <a:buNone/>
              <a:defRPr sz="11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24" indent="0">
              <a:buNone/>
              <a:defRPr sz="1400" b="1"/>
            </a:lvl2pPr>
            <a:lvl3pPr marL="642849" indent="0">
              <a:buNone/>
              <a:defRPr sz="1300" b="1"/>
            </a:lvl3pPr>
            <a:lvl4pPr marL="964274" indent="0">
              <a:buNone/>
              <a:defRPr sz="1100" b="1"/>
            </a:lvl4pPr>
            <a:lvl5pPr marL="1285697" indent="0">
              <a:buNone/>
              <a:defRPr sz="1100" b="1"/>
            </a:lvl5pPr>
            <a:lvl6pPr marL="1607123" indent="0">
              <a:buNone/>
              <a:defRPr sz="1100" b="1"/>
            </a:lvl6pPr>
            <a:lvl7pPr marL="1928546" indent="0">
              <a:buNone/>
              <a:defRPr sz="1100" b="1"/>
            </a:lvl7pPr>
            <a:lvl8pPr marL="2249971" indent="0">
              <a:buNone/>
              <a:defRPr sz="1100" b="1"/>
            </a:lvl8pPr>
            <a:lvl9pPr marL="2571396" indent="0">
              <a:buNone/>
              <a:defRPr sz="11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778035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477183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88650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649" y="273475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649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24" indent="0">
              <a:buNone/>
              <a:defRPr sz="800"/>
            </a:lvl2pPr>
            <a:lvl3pPr marL="642849" indent="0">
              <a:buNone/>
              <a:defRPr sz="700"/>
            </a:lvl3pPr>
            <a:lvl4pPr marL="964274" indent="0">
              <a:buNone/>
              <a:defRPr sz="600"/>
            </a:lvl4pPr>
            <a:lvl5pPr marL="1285697" indent="0">
              <a:buNone/>
              <a:defRPr sz="600"/>
            </a:lvl5pPr>
            <a:lvl6pPr marL="1607123" indent="0">
              <a:buNone/>
              <a:defRPr sz="600"/>
            </a:lvl6pPr>
            <a:lvl7pPr marL="1928546" indent="0">
              <a:buNone/>
              <a:defRPr sz="600"/>
            </a:lvl7pPr>
            <a:lvl8pPr marL="2249971" indent="0">
              <a:buNone/>
              <a:defRPr sz="600"/>
            </a:lvl8pPr>
            <a:lvl9pPr marL="2571396" indent="0">
              <a:buNone/>
              <a:defRPr sz="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23165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84625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637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637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24" indent="0">
              <a:buNone/>
              <a:defRPr sz="2000"/>
            </a:lvl2pPr>
            <a:lvl3pPr marL="642849" indent="0">
              <a:buNone/>
              <a:defRPr sz="1700"/>
            </a:lvl3pPr>
            <a:lvl4pPr marL="964274" indent="0">
              <a:buNone/>
              <a:defRPr sz="1400"/>
            </a:lvl4pPr>
            <a:lvl5pPr marL="1285697" indent="0">
              <a:buNone/>
              <a:defRPr sz="1400"/>
            </a:lvl5pPr>
            <a:lvl6pPr marL="1607123" indent="0">
              <a:buNone/>
              <a:defRPr sz="1400"/>
            </a:lvl6pPr>
            <a:lvl7pPr marL="1928546" indent="0">
              <a:buNone/>
              <a:defRPr sz="1400"/>
            </a:lvl7pPr>
            <a:lvl8pPr marL="2249971" indent="0">
              <a:buNone/>
              <a:defRPr sz="1400"/>
            </a:lvl8pPr>
            <a:lvl9pPr marL="2571396" indent="0">
              <a:buNone/>
              <a:defRPr sz="14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637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24" indent="0">
              <a:buNone/>
              <a:defRPr sz="800"/>
            </a:lvl2pPr>
            <a:lvl3pPr marL="642849" indent="0">
              <a:buNone/>
              <a:defRPr sz="700"/>
            </a:lvl3pPr>
            <a:lvl4pPr marL="964274" indent="0">
              <a:buNone/>
              <a:defRPr sz="600"/>
            </a:lvl4pPr>
            <a:lvl5pPr marL="1285697" indent="0">
              <a:buNone/>
              <a:defRPr sz="600"/>
            </a:lvl5pPr>
            <a:lvl6pPr marL="1607123" indent="0">
              <a:buNone/>
              <a:defRPr sz="600"/>
            </a:lvl6pPr>
            <a:lvl7pPr marL="1928546" indent="0">
              <a:buNone/>
              <a:defRPr sz="600"/>
            </a:lvl7pPr>
            <a:lvl8pPr marL="2249971" indent="0">
              <a:buNone/>
              <a:defRPr sz="600"/>
            </a:lvl8pPr>
            <a:lvl9pPr marL="2571396" indent="0">
              <a:buNone/>
              <a:defRPr sz="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86443000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008663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57082" y="232174"/>
            <a:ext cx="2085082" cy="6018609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01836" y="232174"/>
            <a:ext cx="6148090" cy="6018609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0711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B62B-BF99-4697-BE45-B7CCFE9CBB94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26/03/2015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9898-088C-4F30-998A-4E1A124B99C1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4447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B62B-BF99-4697-BE45-B7CCFE9CBB94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26/03/2015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9898-088C-4F30-998A-4E1A124B99C1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03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B62B-BF99-4697-BE45-B7CCFE9CBB94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26/03/2015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9898-088C-4F30-998A-4E1A124B99C1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745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B62B-BF99-4697-BE45-B7CCFE9CBB94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26/03/2015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9898-088C-4F30-998A-4E1A124B99C1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2521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B62B-BF99-4697-BE45-B7CCFE9CBB94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26/03/2015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9898-088C-4F30-998A-4E1A124B99C1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553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B62B-BF99-4697-BE45-B7CCFE9CBB94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26/03/2015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9898-088C-4F30-998A-4E1A124B99C1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8988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B62B-BF99-4697-BE45-B7CCFE9CBB94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26/03/2015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9898-088C-4F30-998A-4E1A124B99C1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30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24" indent="0">
              <a:buNone/>
              <a:defRPr sz="1300"/>
            </a:lvl2pPr>
            <a:lvl3pPr marL="642849" indent="0">
              <a:buNone/>
              <a:defRPr sz="1100"/>
            </a:lvl3pPr>
            <a:lvl4pPr marL="964274" indent="0">
              <a:buNone/>
              <a:defRPr sz="1000"/>
            </a:lvl4pPr>
            <a:lvl5pPr marL="1285697" indent="0">
              <a:buNone/>
              <a:defRPr sz="1000"/>
            </a:lvl5pPr>
            <a:lvl6pPr marL="1607123" indent="0">
              <a:buNone/>
              <a:defRPr sz="1000"/>
            </a:lvl6pPr>
            <a:lvl7pPr marL="1928546" indent="0">
              <a:buNone/>
              <a:defRPr sz="1000"/>
            </a:lvl7pPr>
            <a:lvl8pPr marL="2249971" indent="0">
              <a:buNone/>
              <a:defRPr sz="1000"/>
            </a:lvl8pPr>
            <a:lvl9pPr marL="2571396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37175178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B62B-BF99-4697-BE45-B7CCFE9CBB94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26/03/2015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9898-088C-4F30-998A-4E1A124B99C1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2788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B62B-BF99-4697-BE45-B7CCFE9CBB94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26/03/2015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9898-088C-4F30-998A-4E1A124B99C1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8311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B62B-BF99-4697-BE45-B7CCFE9CBB94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26/03/2015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9898-088C-4F30-998A-4E1A124B99C1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8015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B62B-BF99-4697-BE45-B7CCFE9CBB94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26/03/2015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9898-088C-4F30-998A-4E1A124B99C1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651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01836" y="3527227"/>
            <a:ext cx="4116586" cy="2232422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25578" y="3527227"/>
            <a:ext cx="4116586" cy="2232422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887203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24" indent="0">
              <a:buNone/>
              <a:defRPr sz="1400" b="1"/>
            </a:lvl2pPr>
            <a:lvl3pPr marL="642849" indent="0">
              <a:buNone/>
              <a:defRPr sz="1300" b="1"/>
            </a:lvl3pPr>
            <a:lvl4pPr marL="964274" indent="0">
              <a:buNone/>
              <a:defRPr sz="1100" b="1"/>
            </a:lvl4pPr>
            <a:lvl5pPr marL="1285697" indent="0">
              <a:buNone/>
              <a:defRPr sz="1100" b="1"/>
            </a:lvl5pPr>
            <a:lvl6pPr marL="1607123" indent="0">
              <a:buNone/>
              <a:defRPr sz="1100" b="1"/>
            </a:lvl6pPr>
            <a:lvl7pPr marL="1928546" indent="0">
              <a:buNone/>
              <a:defRPr sz="1100" b="1"/>
            </a:lvl7pPr>
            <a:lvl8pPr marL="2249971" indent="0">
              <a:buNone/>
              <a:defRPr sz="1100" b="1"/>
            </a:lvl8pPr>
            <a:lvl9pPr marL="2571396" indent="0">
              <a:buNone/>
              <a:defRPr sz="11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24" indent="0">
              <a:buNone/>
              <a:defRPr sz="1400" b="1"/>
            </a:lvl2pPr>
            <a:lvl3pPr marL="642849" indent="0">
              <a:buNone/>
              <a:defRPr sz="1300" b="1"/>
            </a:lvl3pPr>
            <a:lvl4pPr marL="964274" indent="0">
              <a:buNone/>
              <a:defRPr sz="1100" b="1"/>
            </a:lvl4pPr>
            <a:lvl5pPr marL="1285697" indent="0">
              <a:buNone/>
              <a:defRPr sz="1100" b="1"/>
            </a:lvl5pPr>
            <a:lvl6pPr marL="1607123" indent="0">
              <a:buNone/>
              <a:defRPr sz="1100" b="1"/>
            </a:lvl6pPr>
            <a:lvl7pPr marL="1928546" indent="0">
              <a:buNone/>
              <a:defRPr sz="1100" b="1"/>
            </a:lvl7pPr>
            <a:lvl8pPr marL="2249971" indent="0">
              <a:buNone/>
              <a:defRPr sz="1100" b="1"/>
            </a:lvl8pPr>
            <a:lvl9pPr marL="2571396" indent="0">
              <a:buNone/>
              <a:defRPr sz="11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996741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443740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8220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649" y="273475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649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24" indent="0">
              <a:buNone/>
              <a:defRPr sz="800"/>
            </a:lvl2pPr>
            <a:lvl3pPr marL="642849" indent="0">
              <a:buNone/>
              <a:defRPr sz="700"/>
            </a:lvl3pPr>
            <a:lvl4pPr marL="964274" indent="0">
              <a:buNone/>
              <a:defRPr sz="600"/>
            </a:lvl4pPr>
            <a:lvl5pPr marL="1285697" indent="0">
              <a:buNone/>
              <a:defRPr sz="600"/>
            </a:lvl5pPr>
            <a:lvl6pPr marL="1607123" indent="0">
              <a:buNone/>
              <a:defRPr sz="600"/>
            </a:lvl6pPr>
            <a:lvl7pPr marL="1928546" indent="0">
              <a:buNone/>
              <a:defRPr sz="600"/>
            </a:lvl7pPr>
            <a:lvl8pPr marL="2249971" indent="0">
              <a:buNone/>
              <a:defRPr sz="600"/>
            </a:lvl8pPr>
            <a:lvl9pPr marL="2571396" indent="0">
              <a:buNone/>
              <a:defRPr sz="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3527526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637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637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24" indent="0">
              <a:buNone/>
              <a:defRPr sz="2000"/>
            </a:lvl2pPr>
            <a:lvl3pPr marL="642849" indent="0">
              <a:buNone/>
              <a:defRPr sz="1700"/>
            </a:lvl3pPr>
            <a:lvl4pPr marL="964274" indent="0">
              <a:buNone/>
              <a:defRPr sz="1400"/>
            </a:lvl4pPr>
            <a:lvl5pPr marL="1285697" indent="0">
              <a:buNone/>
              <a:defRPr sz="1400"/>
            </a:lvl5pPr>
            <a:lvl6pPr marL="1607123" indent="0">
              <a:buNone/>
              <a:defRPr sz="1400"/>
            </a:lvl6pPr>
            <a:lvl7pPr marL="1928546" indent="0">
              <a:buNone/>
              <a:defRPr sz="1400"/>
            </a:lvl7pPr>
            <a:lvl8pPr marL="2249971" indent="0">
              <a:buNone/>
              <a:defRPr sz="1400"/>
            </a:lvl8pPr>
            <a:lvl9pPr marL="2571396" indent="0">
              <a:buNone/>
              <a:defRPr sz="14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637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24" indent="0">
              <a:buNone/>
              <a:defRPr sz="800"/>
            </a:lvl2pPr>
            <a:lvl3pPr marL="642849" indent="0">
              <a:buNone/>
              <a:defRPr sz="700"/>
            </a:lvl3pPr>
            <a:lvl4pPr marL="964274" indent="0">
              <a:buNone/>
              <a:defRPr sz="600"/>
            </a:lvl4pPr>
            <a:lvl5pPr marL="1285697" indent="0">
              <a:buNone/>
              <a:defRPr sz="600"/>
            </a:lvl5pPr>
            <a:lvl6pPr marL="1607123" indent="0">
              <a:buNone/>
              <a:defRPr sz="600"/>
            </a:lvl6pPr>
            <a:lvl7pPr marL="1928546" indent="0">
              <a:buNone/>
              <a:defRPr sz="600"/>
            </a:lvl7pPr>
            <a:lvl8pPr marL="2249971" indent="0">
              <a:buNone/>
              <a:defRPr sz="600"/>
            </a:lvl8pPr>
            <a:lvl9pPr marL="2571396" indent="0">
              <a:buNone/>
              <a:defRPr sz="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4909122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1836" y="3527227"/>
            <a:ext cx="8340328" cy="2232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5713" tIns="35713" rIns="35713" bIns="3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it-IT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it-IT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it-IT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it-IT" smtClean="0">
                <a:sym typeface="Helvetica Neue" charset="0"/>
              </a:rPr>
              <a:t>Fifth level</a:t>
            </a:r>
          </a:p>
        </p:txBody>
      </p:sp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455414" y="3339703"/>
            <a:ext cx="8233172" cy="0"/>
          </a:xfrm>
          <a:prstGeom prst="line">
            <a:avLst/>
          </a:prstGeom>
          <a:noFill/>
          <a:ln w="12700" cap="flat">
            <a:solidFill>
              <a:srgbClr val="888888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3000">
              <a:solidFill>
                <a:srgbClr val="000000"/>
              </a:solidFill>
              <a:latin typeface="Helvetica Neue Light" charset="0"/>
              <a:sym typeface="Helvetica Neue Light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01836" y="928687"/>
            <a:ext cx="8340328" cy="2232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5713" tIns="35713" rIns="35713" bIns="35713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smtClean="0">
                <a:sym typeface="Helvetica Neue Light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3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321424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642849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964274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285697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8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8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8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8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8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321424" algn="l" rtl="0" fontAlgn="base">
        <a:spcBef>
          <a:spcPct val="0"/>
        </a:spcBef>
        <a:spcAft>
          <a:spcPct val="0"/>
        </a:spcAft>
        <a:defRPr sz="18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642849" algn="l" rtl="0" fontAlgn="base">
        <a:spcBef>
          <a:spcPct val="0"/>
        </a:spcBef>
        <a:spcAft>
          <a:spcPct val="0"/>
        </a:spcAft>
        <a:defRPr sz="18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964274" algn="l" rtl="0" fontAlgn="base">
        <a:spcBef>
          <a:spcPct val="0"/>
        </a:spcBef>
        <a:spcAft>
          <a:spcPct val="0"/>
        </a:spcAft>
        <a:defRPr sz="18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1285697" algn="l" rtl="0" fontAlgn="base">
        <a:spcBef>
          <a:spcPct val="0"/>
        </a:spcBef>
        <a:spcAft>
          <a:spcPct val="0"/>
        </a:spcAft>
        <a:defRPr sz="18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it-IT"/>
      </a:defPPr>
      <a:lvl1pPr marL="0" algn="l" defTabSz="64284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24" algn="l" defTabSz="64284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49" algn="l" defTabSz="64284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74" algn="l" defTabSz="64284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97" algn="l" defTabSz="64284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123" algn="l" defTabSz="64284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546" algn="l" defTabSz="64284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971" algn="l" defTabSz="64284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396" algn="l" defTabSz="64284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1837" y="1634133"/>
            <a:ext cx="3571875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5713" tIns="35713" rIns="35713" bIns="3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it-IT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it-IT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it-IT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it-IT" smtClean="0">
                <a:sym typeface="Helvetica Neue" charset="0"/>
              </a:rPr>
              <a:t>Fifth level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1836" y="232172"/>
            <a:ext cx="8340328" cy="982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5713" tIns="35713" rIns="35713" bIns="35713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51" name="Line 3"/>
          <p:cNvSpPr>
            <a:spLocks noChangeShapeType="1"/>
          </p:cNvSpPr>
          <p:nvPr/>
        </p:nvSpPr>
        <p:spPr bwMode="auto">
          <a:xfrm>
            <a:off x="455414" y="1384102"/>
            <a:ext cx="8233172" cy="0"/>
          </a:xfrm>
          <a:prstGeom prst="line">
            <a:avLst/>
          </a:prstGeom>
          <a:noFill/>
          <a:ln w="12700" cap="flat">
            <a:solidFill>
              <a:srgbClr val="888888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3000" smtClean="0">
              <a:solidFill>
                <a:srgbClr val="000000"/>
              </a:solidFill>
              <a:latin typeface="Helvetica Neue Light" charset="0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726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321424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642849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964274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285697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187498" indent="-187498" algn="l" rtl="0" fontAlgn="base">
        <a:spcBef>
          <a:spcPts val="3375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18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464279" indent="-187498" algn="l" rtl="0" fontAlgn="base">
        <a:spcBef>
          <a:spcPts val="3375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18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776775" indent="-187498" algn="l" rtl="0" fontAlgn="base">
        <a:spcBef>
          <a:spcPts val="3375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18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089272" indent="-187498" algn="l" rtl="0" fontAlgn="base">
        <a:spcBef>
          <a:spcPts val="3375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18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401767" indent="-187498" algn="l" rtl="0" fontAlgn="base">
        <a:spcBef>
          <a:spcPts val="3375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18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1723192" indent="-187498" algn="l" rtl="0" fontAlgn="base">
        <a:spcBef>
          <a:spcPts val="3375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18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044618" indent="-187498" algn="l" rtl="0" fontAlgn="base">
        <a:spcBef>
          <a:spcPts val="3375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18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2366041" indent="-187498" algn="l" rtl="0" fontAlgn="base">
        <a:spcBef>
          <a:spcPts val="3375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18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2687465" indent="-187498" algn="l" rtl="0" fontAlgn="base">
        <a:spcBef>
          <a:spcPts val="3375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18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it-IT"/>
      </a:defPPr>
      <a:lvl1pPr marL="0" algn="l" defTabSz="64284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24" algn="l" defTabSz="64284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49" algn="l" defTabSz="64284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74" algn="l" defTabSz="64284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97" algn="l" defTabSz="64284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123" algn="l" defTabSz="64284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546" algn="l" defTabSz="64284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971" algn="l" defTabSz="64284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396" algn="l" defTabSz="64284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6DEB62B-BF99-4697-BE45-B7CCFE9CBB94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 defTabSz="914400"/>
              <a:t>26/03/2015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2199898-088C-4F30-998A-4E1A124B99C1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600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.png"/><Relationship Id="rId4" Type="http://schemas.openxmlformats.org/officeDocument/2006/relationships/image" Target="../media/image3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0.png"/><Relationship Id="rId5" Type="http://schemas.openxmlformats.org/officeDocument/2006/relationships/image" Target="../media/image39.gif"/><Relationship Id="rId10" Type="http://schemas.openxmlformats.org/officeDocument/2006/relationships/image" Target="../media/image44.png"/><Relationship Id="rId4" Type="http://schemas.openxmlformats.org/officeDocument/2006/relationships/image" Target="../media/image38.jp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473844" y="1052562"/>
            <a:ext cx="8418636" cy="2232422"/>
          </a:xfrm>
          <a:ln/>
        </p:spPr>
        <p:txBody>
          <a:bodyPr/>
          <a:lstStyle/>
          <a:p>
            <a:r>
              <a:rPr lang="en-US" altLang="it-IT" sz="3600" dirty="0"/>
              <a:t>Optical charting of </a:t>
            </a:r>
            <a:br>
              <a:rPr lang="en-US" altLang="it-IT" sz="3600" dirty="0"/>
            </a:br>
            <a:r>
              <a:rPr lang="en-US" altLang="it-IT" sz="3600" dirty="0"/>
              <a:t>brain-wide activation</a:t>
            </a:r>
            <a:br>
              <a:rPr lang="en-US" altLang="it-IT" sz="3600" dirty="0"/>
            </a:br>
            <a:r>
              <a:rPr lang="en-US" altLang="it-IT" sz="3600" dirty="0"/>
              <a:t>maps neuron by neuron</a:t>
            </a:r>
          </a:p>
        </p:txBody>
      </p:sp>
      <p:sp>
        <p:nvSpPr>
          <p:cNvPr id="2" name="Rettangolo 1"/>
          <p:cNvSpPr/>
          <p:nvPr/>
        </p:nvSpPr>
        <p:spPr>
          <a:xfrm>
            <a:off x="473844" y="4093912"/>
            <a:ext cx="79928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ga-IE" altLang="it-IT" sz="2200" dirty="0"/>
              <a:t>L. Silvestri, N. Rudinskiy, M. Paciscopi, </a:t>
            </a:r>
            <a:r>
              <a:rPr lang="ga-IE" altLang="it-IT" sz="2200" u="sng" dirty="0"/>
              <a:t>M.C. </a:t>
            </a:r>
            <a:r>
              <a:rPr lang="ga-IE" altLang="it-IT" sz="2200" u="sng" dirty="0" smtClean="0"/>
              <a:t>Müllenbroich</a:t>
            </a:r>
            <a:r>
              <a:rPr lang="ga-IE" altLang="it-IT" sz="2200" dirty="0"/>
              <a:t>, I. Costantini, L. Sacconi, P. Frasconi, B.T. Hyman &amp; F.S. </a:t>
            </a:r>
            <a:r>
              <a:rPr lang="ga-IE" altLang="it-IT" sz="2200" dirty="0" smtClean="0"/>
              <a:t>Pavone</a:t>
            </a:r>
          </a:p>
        </p:txBody>
      </p:sp>
      <p:sp>
        <p:nvSpPr>
          <p:cNvPr id="4" name="Rettangolo 3"/>
          <p:cNvSpPr/>
          <p:nvPr/>
        </p:nvSpPr>
        <p:spPr>
          <a:xfrm>
            <a:off x="473844" y="5949280"/>
            <a:ext cx="3381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Focus on Microscopy 2015</a:t>
            </a:r>
          </a:p>
          <a:p>
            <a:r>
              <a:rPr lang="en-US" sz="1600" dirty="0" err="1"/>
              <a:t>Göttingen</a:t>
            </a:r>
            <a:r>
              <a:rPr lang="en-US" sz="1600" dirty="0"/>
              <a:t>, Germany, April 1</a:t>
            </a:r>
            <a:r>
              <a:rPr lang="en-US" sz="1600" baseline="30000" dirty="0"/>
              <a:t>st</a:t>
            </a:r>
            <a:r>
              <a:rPr lang="en-US" sz="1600" dirty="0"/>
              <a:t>, 2015</a:t>
            </a:r>
            <a:endParaRPr lang="it-IT" sz="1600" dirty="0"/>
          </a:p>
        </p:txBody>
      </p:sp>
      <p:pic>
        <p:nvPicPr>
          <p:cNvPr id="5126" name="Picture 6" descr="http://lens.unifi.it/images/lens/logo_len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04" y="44624"/>
            <a:ext cx="3336400" cy="324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677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Semantic</a:t>
            </a:r>
            <a:r>
              <a:rPr lang="it-IT" dirty="0" smtClean="0"/>
              <a:t> </a:t>
            </a:r>
            <a:r>
              <a:rPr lang="it-IT" dirty="0" err="1" smtClean="0"/>
              <a:t>deconvolution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-13203"/>
            <a:ext cx="1187624" cy="1148037"/>
          </a:xfrm>
          <a:prstGeom prst="rect">
            <a:avLst/>
          </a:prstGeom>
        </p:spPr>
      </p:pic>
      <p:sp>
        <p:nvSpPr>
          <p:cNvPr id="28" name="Rettangolo 27"/>
          <p:cNvSpPr/>
          <p:nvPr/>
        </p:nvSpPr>
        <p:spPr>
          <a:xfrm>
            <a:off x="9598" y="6615640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Focus on Microscopy 2015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Göttingen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Germany, April 1</a:t>
            </a:r>
            <a:r>
              <a:rPr lang="en-US" sz="10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it-IT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51" y="1700808"/>
            <a:ext cx="6430302" cy="4608512"/>
          </a:xfrm>
          <a:prstGeom prst="rect">
            <a:avLst/>
          </a:prstGeom>
          <a:ln>
            <a:noFill/>
          </a:ln>
        </p:spPr>
      </p:pic>
      <p:sp>
        <p:nvSpPr>
          <p:cNvPr id="17" name="Rettangolo 16"/>
          <p:cNvSpPr/>
          <p:nvPr/>
        </p:nvSpPr>
        <p:spPr>
          <a:xfrm>
            <a:off x="880705" y="2564904"/>
            <a:ext cx="9621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Original</a:t>
            </a:r>
          </a:p>
          <a:p>
            <a:pPr algn="ctr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images</a:t>
            </a:r>
            <a:endParaRPr lang="it-IT" sz="1600" b="1" dirty="0"/>
          </a:p>
        </p:txBody>
      </p:sp>
      <p:sp>
        <p:nvSpPr>
          <p:cNvPr id="18" name="Rettangolo 17"/>
          <p:cNvSpPr/>
          <p:nvPr/>
        </p:nvSpPr>
        <p:spPr>
          <a:xfrm>
            <a:off x="603386" y="4797152"/>
            <a:ext cx="15167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Deconvolved</a:t>
            </a:r>
            <a:endParaRPr lang="en-US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images</a:t>
            </a:r>
            <a:endParaRPr lang="it-IT" sz="1600" b="1" dirty="0"/>
          </a:p>
        </p:txBody>
      </p:sp>
      <p:sp>
        <p:nvSpPr>
          <p:cNvPr id="19" name="Rettangolo 18"/>
          <p:cNvSpPr/>
          <p:nvPr/>
        </p:nvSpPr>
        <p:spPr>
          <a:xfrm>
            <a:off x="6163697" y="6531555"/>
            <a:ext cx="2980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Frasconi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Bioinformatics 2014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862397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Semantic</a:t>
            </a:r>
            <a:r>
              <a:rPr lang="it-IT" dirty="0" smtClean="0"/>
              <a:t> </a:t>
            </a:r>
            <a:r>
              <a:rPr lang="it-IT" dirty="0" err="1" smtClean="0"/>
              <a:t>deconvolution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-13203"/>
            <a:ext cx="1187624" cy="1148037"/>
          </a:xfrm>
          <a:prstGeom prst="rect">
            <a:avLst/>
          </a:prstGeom>
        </p:spPr>
      </p:pic>
      <p:sp>
        <p:nvSpPr>
          <p:cNvPr id="28" name="Rettangolo 27"/>
          <p:cNvSpPr/>
          <p:nvPr/>
        </p:nvSpPr>
        <p:spPr>
          <a:xfrm>
            <a:off x="9598" y="6615640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Focus on Microscopy 2015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Göttingen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Germany, April 1</a:t>
            </a:r>
            <a:r>
              <a:rPr lang="en-US" sz="10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it-IT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ttangolo 18"/>
          <p:cNvSpPr/>
          <p:nvPr/>
        </p:nvSpPr>
        <p:spPr>
          <a:xfrm>
            <a:off x="6163697" y="6531555"/>
            <a:ext cx="2980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Frasconi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Bioinformatics 2014</a:t>
            </a:r>
            <a:endParaRPr lang="it-IT" sz="14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700808"/>
            <a:ext cx="9170914" cy="390833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51520" y="5693223"/>
            <a:ext cx="8640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224’222 Purkinje cells automatically localized in the cerebellum of an L7-GFP mouse. Precision (true positives/all </a:t>
            </a:r>
            <a:r>
              <a:rPr lang="en-US" sz="1600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localized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cells) is 95%, recall (true positives/all </a:t>
            </a:r>
            <a:r>
              <a:rPr lang="en-US" sz="1600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real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cells) 97%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~ 1 day of computation on a 16-cores workstation to analyze 120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Gvoxels</a:t>
            </a:r>
            <a:endParaRPr lang="it-IT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0069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Multi-</a:t>
            </a:r>
            <a:r>
              <a:rPr lang="it-IT" dirty="0" err="1" smtClean="0"/>
              <a:t>view</a:t>
            </a:r>
            <a:r>
              <a:rPr lang="it-IT" dirty="0" smtClean="0"/>
              <a:t> </a:t>
            </a:r>
            <a:r>
              <a:rPr lang="it-IT" dirty="0" err="1" smtClean="0"/>
              <a:t>imaging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-13203"/>
            <a:ext cx="1187624" cy="1148037"/>
          </a:xfrm>
          <a:prstGeom prst="rect">
            <a:avLst/>
          </a:prstGeom>
        </p:spPr>
      </p:pic>
      <p:sp>
        <p:nvSpPr>
          <p:cNvPr id="28" name="Rettangolo 27"/>
          <p:cNvSpPr/>
          <p:nvPr/>
        </p:nvSpPr>
        <p:spPr>
          <a:xfrm>
            <a:off x="9598" y="6615640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Focus on Microscopy 2015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Göttingen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Germany, April 1</a:t>
            </a:r>
            <a:r>
              <a:rPr lang="en-US" sz="10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it-IT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407556" y="1484784"/>
            <a:ext cx="42841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In large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cleared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specimens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,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residual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scattering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inside the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tissue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reduce the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useful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amount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of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photons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that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can be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collected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when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going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deep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either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in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excitation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or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detection</a:t>
            </a:r>
            <a:endParaRPr lang="it-IT" sz="1600" dirty="0"/>
          </a:p>
        </p:txBody>
      </p:sp>
      <p:sp>
        <p:nvSpPr>
          <p:cNvPr id="5" name="Ovale 4"/>
          <p:cNvSpPr/>
          <p:nvPr/>
        </p:nvSpPr>
        <p:spPr bwMode="auto">
          <a:xfrm>
            <a:off x="1655676" y="4041068"/>
            <a:ext cx="1440160" cy="144016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8" name="Fascicolazione 17"/>
          <p:cNvSpPr/>
          <p:nvPr/>
        </p:nvSpPr>
        <p:spPr bwMode="auto">
          <a:xfrm rot="5400000">
            <a:off x="2051720" y="2852936"/>
            <a:ext cx="648072" cy="3816424"/>
          </a:xfrm>
          <a:prstGeom prst="flowChartCollate">
            <a:avLst/>
          </a:prstGeom>
          <a:gradFill flip="none" rotWithShape="1">
            <a:gsLst>
              <a:gs pos="0">
                <a:srgbClr val="043CAC"/>
              </a:gs>
              <a:gs pos="50000">
                <a:srgbClr val="043CAC">
                  <a:tint val="44500"/>
                  <a:satMod val="160000"/>
                </a:srgbClr>
              </a:gs>
              <a:gs pos="100000">
                <a:srgbClr val="FFFFFF"/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grpSp>
        <p:nvGrpSpPr>
          <p:cNvPr id="24" name="Gruppo 23"/>
          <p:cNvGrpSpPr/>
          <p:nvPr/>
        </p:nvGrpSpPr>
        <p:grpSpPr>
          <a:xfrm>
            <a:off x="359532" y="2926025"/>
            <a:ext cx="4032448" cy="794990"/>
            <a:chOff x="539552" y="2706018"/>
            <a:chExt cx="4032448" cy="794990"/>
          </a:xfrm>
        </p:grpSpPr>
        <p:sp>
          <p:nvSpPr>
            <p:cNvPr id="20" name="Operazione manuale 19"/>
            <p:cNvSpPr/>
            <p:nvPr/>
          </p:nvSpPr>
          <p:spPr bwMode="auto">
            <a:xfrm>
              <a:off x="1259632" y="3356992"/>
              <a:ext cx="2520280" cy="144016"/>
            </a:xfrm>
            <a:prstGeom prst="flowChartManualOperation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21" name="Elaborazione 20"/>
            <p:cNvSpPr/>
            <p:nvPr/>
          </p:nvSpPr>
          <p:spPr bwMode="auto">
            <a:xfrm>
              <a:off x="1252792" y="3061629"/>
              <a:ext cx="2527120" cy="295363"/>
            </a:xfrm>
            <a:prstGeom prst="flowChartProcess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23" name="Elaborazione 22"/>
            <p:cNvSpPr/>
            <p:nvPr/>
          </p:nvSpPr>
          <p:spPr bwMode="auto">
            <a:xfrm>
              <a:off x="539552" y="2706018"/>
              <a:ext cx="4032448" cy="578966"/>
            </a:xfrm>
            <a:prstGeom prst="flowChartProcess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127000"/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</p:grpSp>
      <p:sp>
        <p:nvSpPr>
          <p:cNvPr id="25" name="CasellaDiTesto 24"/>
          <p:cNvSpPr txBox="1"/>
          <p:nvPr/>
        </p:nvSpPr>
        <p:spPr>
          <a:xfrm>
            <a:off x="1367644" y="2946430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Detection</a:t>
            </a:r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objective</a:t>
            </a:r>
            <a:endParaRPr lang="it-IT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1" name="Connettore 2 30"/>
          <p:cNvCxnSpPr/>
          <p:nvPr/>
        </p:nvCxnSpPr>
        <p:spPr bwMode="auto">
          <a:xfrm>
            <a:off x="1763688" y="5805264"/>
            <a:ext cx="1440160" cy="0"/>
          </a:xfrm>
          <a:prstGeom prst="straightConnector1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Connettore 2 33"/>
          <p:cNvCxnSpPr/>
          <p:nvPr/>
        </p:nvCxnSpPr>
        <p:spPr bwMode="auto">
          <a:xfrm rot="5400000">
            <a:off x="2721348" y="4869160"/>
            <a:ext cx="1440160" cy="0"/>
          </a:xfrm>
          <a:prstGeom prst="straightConnector1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CasellaDiTesto 34"/>
          <p:cNvSpPr txBox="1"/>
          <p:nvPr/>
        </p:nvSpPr>
        <p:spPr>
          <a:xfrm rot="5400000">
            <a:off x="2710605" y="4627875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Image 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degradation</a:t>
            </a:r>
            <a:endParaRPr lang="it-IT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CasellaDiTesto 35"/>
          <p:cNvSpPr txBox="1"/>
          <p:nvPr/>
        </p:nvSpPr>
        <p:spPr>
          <a:xfrm>
            <a:off x="1367644" y="5843194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Image 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degradation</a:t>
            </a:r>
            <a:endParaRPr lang="it-IT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7" name="Gruppo 46"/>
          <p:cNvGrpSpPr/>
          <p:nvPr/>
        </p:nvGrpSpPr>
        <p:grpSpPr>
          <a:xfrm>
            <a:off x="4788024" y="1606230"/>
            <a:ext cx="4030688" cy="3694978"/>
            <a:chOff x="5234732" y="1709173"/>
            <a:chExt cx="3622335" cy="3320636"/>
          </a:xfrm>
        </p:grpSpPr>
        <p:sp>
          <p:nvSpPr>
            <p:cNvPr id="46" name="Elaborazione 45"/>
            <p:cNvSpPr/>
            <p:nvPr/>
          </p:nvSpPr>
          <p:spPr bwMode="auto">
            <a:xfrm>
              <a:off x="8316416" y="1709173"/>
              <a:ext cx="406884" cy="3320636"/>
            </a:xfrm>
            <a:prstGeom prst="flowChartProcess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grpSp>
          <p:nvGrpSpPr>
            <p:cNvPr id="32" name="Gruppo 31"/>
            <p:cNvGrpSpPr/>
            <p:nvPr/>
          </p:nvGrpSpPr>
          <p:grpSpPr>
            <a:xfrm>
              <a:off x="5234732" y="1709173"/>
              <a:ext cx="3622335" cy="3320636"/>
              <a:chOff x="5133123" y="2380032"/>
              <a:chExt cx="3622335" cy="3320636"/>
            </a:xfrm>
          </p:grpSpPr>
          <p:pic>
            <p:nvPicPr>
              <p:cNvPr id="37" name="Immagine 3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33123" y="2380032"/>
                <a:ext cx="1659600" cy="1659600"/>
              </a:xfrm>
              <a:prstGeom prst="rect">
                <a:avLst/>
              </a:prstGeom>
            </p:spPr>
          </p:pic>
          <p:pic>
            <p:nvPicPr>
              <p:cNvPr id="38" name="Immagine 3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4708" y="2380032"/>
                <a:ext cx="1659600" cy="1659600"/>
              </a:xfrm>
              <a:prstGeom prst="rect">
                <a:avLst/>
              </a:prstGeom>
            </p:spPr>
          </p:pic>
          <p:pic>
            <p:nvPicPr>
              <p:cNvPr id="39" name="Immagine 3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33616" y="4041068"/>
                <a:ext cx="1659600" cy="1659600"/>
              </a:xfrm>
              <a:prstGeom prst="rect">
                <a:avLst/>
              </a:prstGeom>
            </p:spPr>
          </p:pic>
          <p:pic>
            <p:nvPicPr>
              <p:cNvPr id="40" name="Immagine 3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4159" y="4041068"/>
                <a:ext cx="1659600" cy="1659600"/>
              </a:xfrm>
              <a:prstGeom prst="rect">
                <a:avLst/>
              </a:prstGeom>
            </p:spPr>
          </p:pic>
          <p:sp>
            <p:nvSpPr>
              <p:cNvPr id="41" name="Rettangolo 40"/>
              <p:cNvSpPr/>
              <p:nvPr/>
            </p:nvSpPr>
            <p:spPr>
              <a:xfrm>
                <a:off x="5136431" y="4011510"/>
                <a:ext cx="1898650" cy="5750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CasellaDiTesto 41"/>
              <p:cNvSpPr txBox="1"/>
              <p:nvPr/>
            </p:nvSpPr>
            <p:spPr>
              <a:xfrm>
                <a:off x="6488508" y="2380032"/>
                <a:ext cx="47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800" dirty="0" smtClean="0">
                    <a:solidFill>
                      <a:schemeClr val="bg1"/>
                    </a:solidFill>
                  </a:rPr>
                  <a:t>0°</a:t>
                </a:r>
                <a:endParaRPr lang="it-IT" sz="1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CasellaDiTesto 42"/>
              <p:cNvSpPr txBox="1"/>
              <p:nvPr/>
            </p:nvSpPr>
            <p:spPr>
              <a:xfrm>
                <a:off x="6373240" y="4024849"/>
                <a:ext cx="724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800" dirty="0" smtClean="0">
                    <a:solidFill>
                      <a:schemeClr val="bg1"/>
                    </a:solidFill>
                  </a:rPr>
                  <a:t>180°</a:t>
                </a:r>
                <a:endParaRPr lang="it-IT" sz="1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CasellaDiTesto 43"/>
              <p:cNvSpPr txBox="1"/>
              <p:nvPr/>
            </p:nvSpPr>
            <p:spPr>
              <a:xfrm>
                <a:off x="7986140" y="4024849"/>
                <a:ext cx="724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800" dirty="0" smtClean="0">
                    <a:solidFill>
                      <a:schemeClr val="bg1"/>
                    </a:solidFill>
                  </a:rPr>
                  <a:t>270°</a:t>
                </a:r>
                <a:endParaRPr lang="it-IT" sz="1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CasellaDiTesto 44"/>
              <p:cNvSpPr txBox="1"/>
              <p:nvPr/>
            </p:nvSpPr>
            <p:spPr>
              <a:xfrm>
                <a:off x="8030590" y="2380199"/>
                <a:ext cx="724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800" dirty="0" smtClean="0">
                    <a:solidFill>
                      <a:schemeClr val="bg1"/>
                    </a:solidFill>
                  </a:rPr>
                  <a:t>90°</a:t>
                </a:r>
                <a:endParaRPr lang="it-IT" sz="18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9" name="Rettangolo 48"/>
          <p:cNvSpPr/>
          <p:nvPr/>
        </p:nvSpPr>
        <p:spPr>
          <a:xfrm>
            <a:off x="4679742" y="5694347"/>
            <a:ext cx="42841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Multi-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view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imaging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can mitigate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this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problem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,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as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areas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which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are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badly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imaged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in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one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view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become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nicer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in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another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view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.</a:t>
            </a:r>
            <a:endParaRPr lang="it-IT" sz="1600" dirty="0"/>
          </a:p>
        </p:txBody>
      </p:sp>
      <p:sp>
        <p:nvSpPr>
          <p:cNvPr id="48" name="Rettangolo 47"/>
          <p:cNvSpPr/>
          <p:nvPr/>
        </p:nvSpPr>
        <p:spPr>
          <a:xfrm>
            <a:off x="7273888" y="5281463"/>
            <a:ext cx="1438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it-IT" sz="14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Scale bar 1 mm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49860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Multi-</a:t>
            </a:r>
            <a:r>
              <a:rPr lang="it-IT" dirty="0" err="1" smtClean="0"/>
              <a:t>view</a:t>
            </a:r>
            <a:r>
              <a:rPr lang="it-IT" dirty="0" smtClean="0"/>
              <a:t> </a:t>
            </a:r>
            <a:r>
              <a:rPr lang="it-IT" dirty="0" err="1" smtClean="0"/>
              <a:t>registration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-13203"/>
            <a:ext cx="1187624" cy="1148037"/>
          </a:xfrm>
          <a:prstGeom prst="rect">
            <a:avLst/>
          </a:prstGeom>
        </p:spPr>
      </p:pic>
      <p:sp>
        <p:nvSpPr>
          <p:cNvPr id="28" name="Rettangolo 27"/>
          <p:cNvSpPr/>
          <p:nvPr/>
        </p:nvSpPr>
        <p:spPr>
          <a:xfrm>
            <a:off x="9598" y="6615640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Focus on Microscopy 2015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Göttingen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Germany, April 1</a:t>
            </a:r>
            <a:r>
              <a:rPr lang="en-US" sz="10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it-IT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4868591" y="1644161"/>
            <a:ext cx="39518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The 4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views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are first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coarsely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aligned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using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manually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placed</a:t>
            </a:r>
            <a:r>
              <a:rPr lang="it-IT" altLang="it-IT" sz="1600" dirty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landmarks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(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about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30-40 per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view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).</a:t>
            </a:r>
          </a:p>
          <a:p>
            <a:pPr algn="just"/>
            <a:endParaRPr lang="it-IT" altLang="it-IT" sz="1600" dirty="0" smtClean="0">
              <a:solidFill>
                <a:schemeClr val="bg2">
                  <a:lumMod val="75000"/>
                </a:schemeClr>
              </a:solidFill>
              <a:latin typeface="Helvetica Neue Light" charset="0"/>
              <a:sym typeface="Helvetica Neue Light" charset="0"/>
            </a:endParaRPr>
          </a:p>
          <a:p>
            <a:pPr algn="just"/>
            <a:r>
              <a:rPr lang="it-IT" altLang="it-IT" sz="1600" dirty="0" err="1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Volumes</a:t>
            </a:r>
            <a:r>
              <a:rPr lang="it-IT" altLang="it-IT" sz="1600" dirty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are </a:t>
            </a:r>
            <a:r>
              <a:rPr lang="it-IT" altLang="it-IT" sz="1600" dirty="0" err="1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then</a:t>
            </a:r>
            <a:r>
              <a:rPr lang="it-IT" altLang="it-IT" sz="1600" dirty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substacked</a:t>
            </a:r>
            <a:r>
              <a:rPr lang="it-IT" altLang="it-IT" sz="1600" dirty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to </a:t>
            </a:r>
            <a:r>
              <a:rPr lang="it-IT" altLang="it-IT" sz="1600" dirty="0" err="1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allow</a:t>
            </a:r>
            <a:r>
              <a:rPr lang="it-IT" altLang="it-IT" sz="1600" dirty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finer</a:t>
            </a:r>
            <a:r>
              <a:rPr lang="it-IT" altLang="it-IT" sz="1600" dirty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local</a:t>
            </a:r>
            <a:r>
              <a:rPr lang="it-IT" altLang="it-IT" sz="1600" dirty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registration</a:t>
            </a:r>
            <a:r>
              <a:rPr lang="it-IT" altLang="it-IT" sz="1600" dirty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based</a:t>
            </a:r>
            <a:r>
              <a:rPr lang="it-IT" altLang="it-IT" sz="1600" dirty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on </a:t>
            </a:r>
            <a:r>
              <a:rPr lang="it-IT" altLang="it-IT" sz="1600" dirty="0" err="1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entropy</a:t>
            </a:r>
            <a:r>
              <a:rPr lang="it-IT" altLang="it-IT" sz="1600" dirty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maximization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.</a:t>
            </a:r>
            <a:endParaRPr lang="it-IT" sz="1600" dirty="0"/>
          </a:p>
        </p:txBody>
      </p:sp>
      <p:grpSp>
        <p:nvGrpSpPr>
          <p:cNvPr id="5" name="Gruppo 4"/>
          <p:cNvGrpSpPr/>
          <p:nvPr/>
        </p:nvGrpSpPr>
        <p:grpSpPr>
          <a:xfrm>
            <a:off x="401836" y="1607484"/>
            <a:ext cx="4674220" cy="4362903"/>
            <a:chOff x="24688800" y="6167774"/>
            <a:chExt cx="3611694" cy="3371144"/>
          </a:xfrm>
        </p:grpSpPr>
        <p:pic>
          <p:nvPicPr>
            <p:cNvPr id="14" name="Immagin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8800" y="6218282"/>
              <a:ext cx="3320636" cy="3320636"/>
            </a:xfrm>
            <a:prstGeom prst="rect">
              <a:avLst/>
            </a:prstGeom>
          </p:spPr>
        </p:pic>
        <p:sp>
          <p:nvSpPr>
            <p:cNvPr id="17" name="CasellaDiTesto 16"/>
            <p:cNvSpPr txBox="1"/>
            <p:nvPr/>
          </p:nvSpPr>
          <p:spPr>
            <a:xfrm>
              <a:off x="27575626" y="6373811"/>
              <a:ext cx="724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 smtClean="0">
                  <a:solidFill>
                    <a:srgbClr val="00B050"/>
                  </a:solidFill>
                </a:rPr>
                <a:t>90°</a:t>
              </a:r>
              <a:endParaRPr lang="it-IT" sz="1800" dirty="0">
                <a:solidFill>
                  <a:srgbClr val="00B050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27690698" y="6167774"/>
              <a:ext cx="476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 smtClean="0">
                  <a:solidFill>
                    <a:srgbClr val="FF0000"/>
                  </a:solidFill>
                </a:rPr>
                <a:t>0°</a:t>
              </a:r>
              <a:endParaRPr lang="it-IT" sz="1800" dirty="0">
                <a:solidFill>
                  <a:srgbClr val="FF0000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27462424" y="6589712"/>
              <a:ext cx="724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 smtClean="0">
                  <a:solidFill>
                    <a:srgbClr val="0000FF"/>
                  </a:solidFill>
                </a:rPr>
                <a:t>180°</a:t>
              </a:r>
              <a:endParaRPr lang="it-IT" sz="1800" dirty="0">
                <a:solidFill>
                  <a:srgbClr val="0000FF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27462424" y="6802539"/>
              <a:ext cx="724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 smtClean="0">
                  <a:solidFill>
                    <a:srgbClr val="FFFF00"/>
                  </a:solidFill>
                </a:rPr>
                <a:t>270°</a:t>
              </a:r>
              <a:endParaRPr lang="it-IT" sz="18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22" name="Immagin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551" y="3775542"/>
            <a:ext cx="3967311" cy="1993863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51520" y="594928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altLang="it-IT" sz="1400" b="1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Coarse</a:t>
            </a:r>
            <a:r>
              <a:rPr lang="it-IT" altLang="it-IT" sz="1400" b="1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400" b="1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registration</a:t>
            </a:r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1503528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Multi-</a:t>
            </a:r>
            <a:r>
              <a:rPr lang="it-IT" dirty="0" err="1" smtClean="0"/>
              <a:t>view</a:t>
            </a:r>
            <a:r>
              <a:rPr lang="it-IT" dirty="0" smtClean="0"/>
              <a:t> </a:t>
            </a:r>
            <a:r>
              <a:rPr lang="it-IT" dirty="0" err="1" smtClean="0"/>
              <a:t>registration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-13203"/>
            <a:ext cx="1187624" cy="1148037"/>
          </a:xfrm>
          <a:prstGeom prst="rect">
            <a:avLst/>
          </a:prstGeom>
        </p:spPr>
      </p:pic>
      <p:sp>
        <p:nvSpPr>
          <p:cNvPr id="28" name="Rettangolo 27"/>
          <p:cNvSpPr/>
          <p:nvPr/>
        </p:nvSpPr>
        <p:spPr>
          <a:xfrm>
            <a:off x="9598" y="6615640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Focus on Microscopy 2015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Göttingen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Germany, April 1</a:t>
            </a:r>
            <a:r>
              <a:rPr lang="en-US" sz="10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it-IT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323528" y="2276872"/>
            <a:ext cx="208823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Substacking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is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also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useful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to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locally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estimate background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tresholds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.</a:t>
            </a:r>
          </a:p>
          <a:p>
            <a:pPr algn="just"/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Here on the right an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example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of the high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variability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of image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quality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between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different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views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(false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red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/green colors) in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different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regions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of the specimen.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4"/>
          <a:srcRect b="20127"/>
          <a:stretch/>
        </p:blipFill>
        <p:spPr>
          <a:xfrm>
            <a:off x="2627784" y="1770871"/>
            <a:ext cx="6194428" cy="412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87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smtClean="0"/>
              <a:t>Multi-</a:t>
            </a:r>
            <a:r>
              <a:rPr lang="it-IT" sz="2800" dirty="0" err="1" smtClean="0"/>
              <a:t>view</a:t>
            </a:r>
            <a:r>
              <a:rPr lang="it-IT" sz="2800" dirty="0" smtClean="0"/>
              <a:t> </a:t>
            </a:r>
            <a:r>
              <a:rPr lang="it-IT" sz="2800" dirty="0" err="1" smtClean="0"/>
              <a:t>semantic</a:t>
            </a:r>
            <a:r>
              <a:rPr lang="it-IT" sz="2800" dirty="0" smtClean="0"/>
              <a:t> </a:t>
            </a:r>
            <a:r>
              <a:rPr lang="it-IT" sz="2800" dirty="0" err="1" smtClean="0"/>
              <a:t>deconvolution</a:t>
            </a:r>
            <a:r>
              <a:rPr lang="it-IT" sz="2800" dirty="0" smtClean="0"/>
              <a:t> and fusion</a:t>
            </a:r>
            <a:endParaRPr lang="it-IT" sz="28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-13203"/>
            <a:ext cx="1187624" cy="1148037"/>
          </a:xfrm>
          <a:prstGeom prst="rect">
            <a:avLst/>
          </a:prstGeom>
        </p:spPr>
      </p:pic>
      <p:sp>
        <p:nvSpPr>
          <p:cNvPr id="28" name="Rettangolo 27"/>
          <p:cNvSpPr/>
          <p:nvPr/>
        </p:nvSpPr>
        <p:spPr>
          <a:xfrm>
            <a:off x="9598" y="6615640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Focus on Microscopy 2015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Göttingen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Germany, April 1</a:t>
            </a:r>
            <a:r>
              <a:rPr lang="en-US" sz="10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it-IT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606485"/>
            <a:ext cx="6606973" cy="3960440"/>
          </a:xfrm>
          <a:prstGeom prst="rect">
            <a:avLst/>
          </a:prstGeom>
        </p:spPr>
      </p:pic>
      <p:sp>
        <p:nvSpPr>
          <p:cNvPr id="17" name="TextBox 130"/>
          <p:cNvSpPr txBox="1"/>
          <p:nvPr/>
        </p:nvSpPr>
        <p:spPr>
          <a:xfrm>
            <a:off x="383728" y="1412776"/>
            <a:ext cx="8358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Semantic deconvolution is applied to couple of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substacks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from adjacent views. The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artifical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neural network both enhance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somata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shape and fuses different images. Ground truth sets, used either for training the network or for testing it, are derived by merging manual annotations from two views.</a:t>
            </a:r>
          </a:p>
        </p:txBody>
      </p:sp>
      <p:sp>
        <p:nvSpPr>
          <p:cNvPr id="5" name="Rettangolo 4"/>
          <p:cNvSpPr/>
          <p:nvPr/>
        </p:nvSpPr>
        <p:spPr>
          <a:xfrm>
            <a:off x="6660232" y="3462647"/>
            <a:ext cx="23524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fusion process helps to homogenize the contrast in the whole brain, as well as to amend resolution anisotropy</a:t>
            </a:r>
          </a:p>
        </p:txBody>
      </p:sp>
    </p:spTree>
    <p:extLst>
      <p:ext uri="{BB962C8B-B14F-4D97-AF65-F5344CB8AC3E}">
        <p14:creationId xmlns:p14="http://schemas.microsoft.com/office/powerpoint/2010/main" val="1917338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Outlook: </a:t>
            </a:r>
            <a:r>
              <a:rPr lang="it-IT" dirty="0" err="1" smtClean="0"/>
              <a:t>improved</a:t>
            </a:r>
            <a:r>
              <a:rPr lang="it-IT" dirty="0" smtClean="0"/>
              <a:t> clearing and </a:t>
            </a:r>
            <a:r>
              <a:rPr lang="it-IT" dirty="0" err="1" smtClean="0"/>
              <a:t>microscopy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-13203"/>
            <a:ext cx="1187624" cy="1148037"/>
          </a:xfrm>
          <a:prstGeom prst="rect">
            <a:avLst/>
          </a:prstGeom>
        </p:spPr>
      </p:pic>
      <p:sp>
        <p:nvSpPr>
          <p:cNvPr id="28" name="Rettangolo 27"/>
          <p:cNvSpPr/>
          <p:nvPr/>
        </p:nvSpPr>
        <p:spPr>
          <a:xfrm>
            <a:off x="9598" y="6615640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Focus on Microscopy 2015 </a:t>
            </a:r>
            <a:r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0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Göttingen, Germany, April 1</a:t>
            </a:r>
            <a:r>
              <a:rPr lang="en-US" sz="1000" baseline="30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it-IT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614710" y="1609507"/>
            <a:ext cx="7914579" cy="58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CLARITY, a new method for tissue transformation and clearing, allows obtaining very transparent brains in an aqueous environment, better preserving protein fluorescence.</a:t>
            </a:r>
            <a:endParaRPr lang="en-US" sz="1600" dirty="0"/>
          </a:p>
        </p:txBody>
      </p:sp>
      <p:sp>
        <p:nvSpPr>
          <p:cNvPr id="14" name="CasellaDiTesto 33"/>
          <p:cNvSpPr txBox="1"/>
          <p:nvPr/>
        </p:nvSpPr>
        <p:spPr>
          <a:xfrm>
            <a:off x="6905915" y="4453791"/>
            <a:ext cx="1019920" cy="3903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0"/>
              </a:spcAft>
            </a:pPr>
            <a:r>
              <a:rPr lang="it-IT" sz="1400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 Neue Light"/>
                <a:ea typeface="Times New Roman"/>
                <a:cs typeface="Times New Roman"/>
              </a:rPr>
              <a:t>TDE </a:t>
            </a:r>
            <a:r>
              <a:rPr lang="it-IT" sz="14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 Neue Light"/>
                <a:ea typeface="Times New Roman"/>
                <a:cs typeface="Times New Roman"/>
              </a:rPr>
              <a:t>63</a:t>
            </a:r>
            <a:r>
              <a:rPr lang="it-IT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ea typeface="Times New Roman"/>
                <a:cs typeface="Times New Roman"/>
              </a:rPr>
              <a:t>%</a:t>
            </a:r>
            <a:endParaRPr lang="it-IT" sz="1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7" name="CasellaDiTesto 33"/>
          <p:cNvSpPr txBox="1"/>
          <p:nvPr/>
        </p:nvSpPr>
        <p:spPr>
          <a:xfrm>
            <a:off x="6905915" y="2860355"/>
            <a:ext cx="2100921" cy="7162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0"/>
              </a:spcAft>
            </a:pPr>
            <a:r>
              <a:rPr lang="it-IT" sz="1400" b="1" kern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Times New Roman"/>
                <a:cs typeface="Times New Roman"/>
              </a:rPr>
              <a:t>FocusClear</a:t>
            </a:r>
            <a:r>
              <a:rPr lang="it-IT" sz="1400" b="1" kern="1200" baseline="30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Times New Roman"/>
                <a:cs typeface="Times New Roman"/>
              </a:rPr>
              <a:t>TM</a:t>
            </a:r>
            <a:endParaRPr lang="it-IT" sz="1400" b="1" kern="1200" baseline="30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it-IT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imes New Roman"/>
                <a:cs typeface="Times New Roman"/>
              </a:rPr>
              <a:t>(</a:t>
            </a:r>
            <a:r>
              <a:rPr lang="it-IT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imes New Roman"/>
                <a:cs typeface="Times New Roman"/>
              </a:rPr>
              <a:t>original</a:t>
            </a:r>
            <a:r>
              <a:rPr lang="it-IT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imes New Roman"/>
                <a:cs typeface="Times New Roman"/>
              </a:rPr>
              <a:t> CLARITY </a:t>
            </a:r>
            <a:r>
              <a:rPr lang="it-IT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imes New Roman"/>
                <a:cs typeface="Times New Roman"/>
              </a:rPr>
              <a:t>protocol</a:t>
            </a:r>
            <a:r>
              <a:rPr lang="it-IT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imes New Roman"/>
                <a:cs typeface="Times New Roman"/>
              </a:rPr>
              <a:t>)</a:t>
            </a:r>
            <a:endParaRPr lang="it-IT" sz="1400" b="1" baseline="30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Times New Roman"/>
            </a:endParaRPr>
          </a:p>
          <a:p>
            <a:pPr>
              <a:spcAft>
                <a:spcPts val="0"/>
              </a:spcAft>
            </a:pPr>
            <a:r>
              <a:rPr lang="it-IT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Calibri"/>
              </a:rPr>
              <a:t> </a:t>
            </a:r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3" b="85"/>
          <a:stretch/>
        </p:blipFill>
        <p:spPr bwMode="auto">
          <a:xfrm>
            <a:off x="5352421" y="3994380"/>
            <a:ext cx="1594355" cy="13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magine 18"/>
          <p:cNvPicPr>
            <a:picLocks noChangeAspect="1"/>
          </p:cNvPicPr>
          <p:nvPr/>
        </p:nvPicPr>
        <p:blipFill rotWithShape="1">
          <a:blip r:embed="rId5" cstate="print">
            <a:lum contrast="1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09" t="372" r="4409" b="1735"/>
          <a:stretch/>
        </p:blipFill>
        <p:spPr bwMode="auto">
          <a:xfrm>
            <a:off x="5352421" y="2531298"/>
            <a:ext cx="1583154" cy="1416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Immagin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05" y="2348880"/>
            <a:ext cx="4237187" cy="3760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tangolo 4"/>
          <p:cNvSpPr/>
          <p:nvPr/>
        </p:nvSpPr>
        <p:spPr>
          <a:xfrm>
            <a:off x="4794877" y="5368759"/>
            <a:ext cx="42119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We recently found a valid alternative to </a:t>
            </a:r>
            <a:r>
              <a:rPr lang="en-US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FocusClear</a:t>
            </a:r>
            <a:r>
              <a:rPr lang="en-US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for refractive index </a:t>
            </a:r>
            <a:r>
              <a:rPr lang="en-US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homogeneization</a:t>
            </a:r>
            <a:r>
              <a:rPr lang="en-US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.</a:t>
            </a:r>
          </a:p>
        </p:txBody>
      </p:sp>
      <p:sp>
        <p:nvSpPr>
          <p:cNvPr id="21" name="Rettangolo 20"/>
          <p:cNvSpPr/>
          <p:nvPr/>
        </p:nvSpPr>
        <p:spPr>
          <a:xfrm>
            <a:off x="6112225" y="6325554"/>
            <a:ext cx="3021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Chung et al., Nature 2013</a:t>
            </a:r>
          </a:p>
          <a:p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Costantini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Sci. Rep. </a:t>
            </a:r>
            <a:r>
              <a:rPr lang="en-US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accepted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656257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Outlook: </a:t>
            </a:r>
            <a:r>
              <a:rPr lang="it-IT" dirty="0" err="1"/>
              <a:t>improved</a:t>
            </a:r>
            <a:r>
              <a:rPr lang="it-IT" dirty="0"/>
              <a:t> clearing and </a:t>
            </a:r>
            <a:r>
              <a:rPr lang="it-IT" dirty="0" err="1"/>
              <a:t>microscopy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-13203"/>
            <a:ext cx="1187624" cy="1148037"/>
          </a:xfrm>
          <a:prstGeom prst="rect">
            <a:avLst/>
          </a:prstGeom>
        </p:spPr>
      </p:pic>
      <p:sp>
        <p:nvSpPr>
          <p:cNvPr id="28" name="Rettangolo 27"/>
          <p:cNvSpPr/>
          <p:nvPr/>
        </p:nvSpPr>
        <p:spPr>
          <a:xfrm>
            <a:off x="9598" y="6615640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Focus on Microscopy 2015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Göttingen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Germany, April 1</a:t>
            </a:r>
            <a:r>
              <a:rPr lang="en-US" sz="10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it-IT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59" y="1916832"/>
            <a:ext cx="8712482" cy="2808155"/>
          </a:xfrm>
          <a:prstGeom prst="rect">
            <a:avLst/>
          </a:prstGeom>
        </p:spPr>
      </p:pic>
      <p:sp>
        <p:nvSpPr>
          <p:cNvPr id="6" name="Rettangolo 4"/>
          <p:cNvSpPr/>
          <p:nvPr/>
        </p:nvSpPr>
        <p:spPr>
          <a:xfrm>
            <a:off x="215759" y="4839316"/>
            <a:ext cx="87124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ga-IE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Specialized optics for clearing solutions</a:t>
            </a:r>
          </a:p>
          <a:p>
            <a:pPr marL="285750" indent="-285750">
              <a:buFontTx/>
              <a:buChar char="-"/>
            </a:pPr>
            <a:r>
              <a:rPr lang="ga-IE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Double-sided illumination</a:t>
            </a:r>
          </a:p>
          <a:p>
            <a:pPr marL="285750" indent="-285750">
              <a:buFontTx/>
              <a:buChar char="-"/>
            </a:pPr>
            <a:r>
              <a:rPr lang="ga-IE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Adaptive optical elements</a:t>
            </a:r>
          </a:p>
          <a:p>
            <a:pPr marL="285750" indent="-285750">
              <a:buFontTx/>
              <a:buChar char="-"/>
            </a:pPr>
            <a:r>
              <a:rPr lang="ga-IE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Large-data management infrastructure</a:t>
            </a:r>
            <a:endParaRPr lang="en-US" altLang="it-IT" sz="1600" dirty="0" smtClean="0">
              <a:solidFill>
                <a:schemeClr val="bg2">
                  <a:lumMod val="75000"/>
                </a:schemeClr>
              </a:solidFill>
              <a:latin typeface="Helvetica Neue Light" charset="0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906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Outlook: </a:t>
            </a:r>
            <a:r>
              <a:rPr lang="it-IT" dirty="0" err="1"/>
              <a:t>improved</a:t>
            </a:r>
            <a:r>
              <a:rPr lang="it-IT" dirty="0"/>
              <a:t> clearing and </a:t>
            </a:r>
            <a:r>
              <a:rPr lang="it-IT" dirty="0" err="1"/>
              <a:t>microscopy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-13203"/>
            <a:ext cx="1187624" cy="1148037"/>
          </a:xfrm>
          <a:prstGeom prst="rect">
            <a:avLst/>
          </a:prstGeom>
        </p:spPr>
      </p:pic>
      <p:sp>
        <p:nvSpPr>
          <p:cNvPr id="28" name="Rettangolo 27"/>
          <p:cNvSpPr/>
          <p:nvPr/>
        </p:nvSpPr>
        <p:spPr>
          <a:xfrm>
            <a:off x="9598" y="6615640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Focus on Microscopy 2015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Göttingen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Germany, April 1</a:t>
            </a:r>
            <a:r>
              <a:rPr lang="en-US" sz="10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it-IT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357444" y="5951261"/>
            <a:ext cx="84483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Transverse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section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of an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Arc-dVenus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mouse brain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processed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with CLARITY and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imaged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with the new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microscope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0753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Conclusions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-13203"/>
            <a:ext cx="1187624" cy="1148037"/>
          </a:xfrm>
          <a:prstGeom prst="rect">
            <a:avLst/>
          </a:prstGeom>
        </p:spPr>
      </p:pic>
      <p:sp>
        <p:nvSpPr>
          <p:cNvPr id="28" name="Rettangolo 27"/>
          <p:cNvSpPr/>
          <p:nvPr/>
        </p:nvSpPr>
        <p:spPr>
          <a:xfrm>
            <a:off x="9598" y="6615640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Focus on Microscopy 2015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Göttingen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Germany, April 1</a:t>
            </a:r>
            <a:r>
              <a:rPr lang="en-US" sz="10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it-IT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403012" y="1973441"/>
            <a:ext cx="84483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preliminary results pave the way towards a quantitative mapping of neuronal activity across the whole brain with single-cell resolution. The high-throughput of the experimental pipeline will allow comparison of activity patterns between animals subjected to different stimuli, and between healthy and diseased mice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Sample preparation with CLARITY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guarantees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fluorescence preservation together with high transparency.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light sheet microscope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suited for CLARITY is producing datasets of higher quality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Semantic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deconvolution must be implemented in strongly parallel architectures to be capable of managing TB-sized datasets.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Non-rigid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alignment of datasets to standard reference atlases (Allen, INCF) is needed to quantitatively compare different brains.</a:t>
            </a:r>
          </a:p>
        </p:txBody>
      </p:sp>
    </p:spTree>
    <p:extLst>
      <p:ext uri="{BB962C8B-B14F-4D97-AF65-F5344CB8AC3E}">
        <p14:creationId xmlns:p14="http://schemas.microsoft.com/office/powerpoint/2010/main" val="1386783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Imaging brain </a:t>
            </a:r>
            <a:r>
              <a:rPr lang="ga-IE" dirty="0" smtClean="0"/>
              <a:t>activity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-13203"/>
            <a:ext cx="1187624" cy="1148037"/>
          </a:xfrm>
          <a:prstGeom prst="rect">
            <a:avLst/>
          </a:prstGeom>
        </p:spPr>
      </p:pic>
      <p:sp>
        <p:nvSpPr>
          <p:cNvPr id="28" name="Rettangolo 27"/>
          <p:cNvSpPr/>
          <p:nvPr/>
        </p:nvSpPr>
        <p:spPr>
          <a:xfrm>
            <a:off x="9598" y="6615640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Focus on Microscopy 2015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Göttingen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Germany, April 1</a:t>
            </a:r>
            <a:r>
              <a:rPr lang="en-US" sz="10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it-IT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251520" y="1595914"/>
            <a:ext cx="40232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Large area (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even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whole</a:t>
            </a:r>
            <a:r>
              <a:rPr lang="it-IT" alt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brain)</a:t>
            </a:r>
          </a:p>
          <a:p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Low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resolution</a:t>
            </a:r>
            <a:endParaRPr lang="it-IT" sz="1600" dirty="0"/>
          </a:p>
        </p:txBody>
      </p:sp>
      <p:pic>
        <p:nvPicPr>
          <p:cNvPr id="1026" name="Picture 2" descr="http://web.csulb.edu/~cwallis/482/fmri/fmri.h2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55" y="2257760"/>
            <a:ext cx="2506077" cy="227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psychologie.uzh.ch/fachrichtungen/plasti/Labor/EEG-0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3" r="15521"/>
          <a:stretch/>
        </p:blipFill>
        <p:spPr bwMode="auto">
          <a:xfrm>
            <a:off x="695965" y="4437112"/>
            <a:ext cx="1804897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ser.engineering.uiowa.edu/~jcb/images/regions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65578"/>
            <a:ext cx="2402220" cy="17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tangolo 16"/>
          <p:cNvSpPr/>
          <p:nvPr/>
        </p:nvSpPr>
        <p:spPr>
          <a:xfrm>
            <a:off x="5152162" y="5872916"/>
            <a:ext cx="40232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sym typeface="Helvetica Neue Light" charset="0"/>
              </a:rPr>
              <a:t>High 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sym typeface="Helvetica Neue Light" charset="0"/>
              </a:rPr>
              <a:t>resolution</a:t>
            </a:r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sym typeface="Helvetica Neue Light" charset="0"/>
              </a:rPr>
              <a:t> (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sym typeface="Helvetica Neue Light" charset="0"/>
              </a:rPr>
              <a:t>even</a:t>
            </a:r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sym typeface="Helvetica Neue Light" charset="0"/>
              </a:rPr>
              <a:t>cellular</a:t>
            </a:r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sym typeface="Helvetica Neue Light" charset="0"/>
              </a:rPr>
              <a:t>)</a:t>
            </a:r>
          </a:p>
          <a:p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Small area</a:t>
            </a:r>
            <a:endParaRPr lang="it-IT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32" name="Picture 8" descr="http://life.nthu.edu.tw/~g864264/Graph/pair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400" y="3659594"/>
            <a:ext cx="3417028" cy="22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biomedicalcomputationreview.org/sites/default/files/u6/the-dawn-6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0" t="6931" r="19044" b="30614"/>
          <a:stretch/>
        </p:blipFill>
        <p:spPr bwMode="auto">
          <a:xfrm>
            <a:off x="4561014" y="3050927"/>
            <a:ext cx="2688261" cy="160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yokogawa.com/scanner/applications/csu/images/m6-3_e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62" y="1941987"/>
            <a:ext cx="3079127" cy="208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5418846" y="64576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3074060" y="2223611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fMRI</a:t>
            </a:r>
            <a:endParaRPr lang="it-IT" sz="1600" b="1" dirty="0"/>
          </a:p>
        </p:txBody>
      </p:sp>
      <p:sp>
        <p:nvSpPr>
          <p:cNvPr id="23" name="Rettangolo 22"/>
          <p:cNvSpPr/>
          <p:nvPr/>
        </p:nvSpPr>
        <p:spPr>
          <a:xfrm>
            <a:off x="3316567" y="5099125"/>
            <a:ext cx="606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fNIR</a:t>
            </a:r>
            <a:endParaRPr lang="it-IT" sz="1600" b="1" dirty="0"/>
          </a:p>
        </p:txBody>
      </p:sp>
      <p:sp>
        <p:nvSpPr>
          <p:cNvPr id="24" name="Rettangolo 23"/>
          <p:cNvSpPr/>
          <p:nvPr/>
        </p:nvSpPr>
        <p:spPr>
          <a:xfrm>
            <a:off x="2483768" y="5754742"/>
            <a:ext cx="6174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EEG</a:t>
            </a:r>
            <a:endParaRPr lang="it-IT" sz="1600" b="1" dirty="0"/>
          </a:p>
        </p:txBody>
      </p:sp>
      <p:sp>
        <p:nvSpPr>
          <p:cNvPr id="25" name="Rettangolo 24"/>
          <p:cNvSpPr/>
          <p:nvPr/>
        </p:nvSpPr>
        <p:spPr>
          <a:xfrm>
            <a:off x="5632980" y="1603713"/>
            <a:ext cx="32896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Optical </a:t>
            </a:r>
            <a:r>
              <a:rPr lang="it-IT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calcium</a:t>
            </a:r>
            <a:r>
              <a:rPr lang="it-IT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or VSD </a:t>
            </a:r>
            <a:r>
              <a:rPr lang="it-IT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imaging</a:t>
            </a:r>
            <a:endParaRPr lang="it-IT" sz="1600" b="1" dirty="0"/>
          </a:p>
        </p:txBody>
      </p:sp>
      <p:sp>
        <p:nvSpPr>
          <p:cNvPr id="26" name="Rettangolo 25"/>
          <p:cNvSpPr/>
          <p:nvPr/>
        </p:nvSpPr>
        <p:spPr>
          <a:xfrm>
            <a:off x="8190317" y="4683627"/>
            <a:ext cx="7777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Patch</a:t>
            </a:r>
          </a:p>
          <a:p>
            <a:r>
              <a:rPr lang="it-IT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clamp</a:t>
            </a:r>
            <a:endParaRPr lang="it-IT" sz="1600" b="1" dirty="0"/>
          </a:p>
        </p:txBody>
      </p:sp>
      <p:sp>
        <p:nvSpPr>
          <p:cNvPr id="29" name="Rettangolo 28"/>
          <p:cNvSpPr/>
          <p:nvPr/>
        </p:nvSpPr>
        <p:spPr>
          <a:xfrm>
            <a:off x="4849034" y="2656482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MEA</a:t>
            </a:r>
            <a:endParaRPr lang="it-IT" sz="1600" b="1" dirty="0"/>
          </a:p>
        </p:txBody>
      </p:sp>
    </p:spTree>
    <p:extLst>
      <p:ext uri="{BB962C8B-B14F-4D97-AF65-F5344CB8AC3E}">
        <p14:creationId xmlns:p14="http://schemas.microsoft.com/office/powerpoint/2010/main" val="769754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olo 1"/>
          <p:cNvSpPr txBox="1">
            <a:spLocks/>
          </p:cNvSpPr>
          <p:nvPr/>
        </p:nvSpPr>
        <p:spPr bwMode="auto">
          <a:xfrm>
            <a:off x="401836" y="232172"/>
            <a:ext cx="8340328" cy="982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5713" tIns="35713" rIns="35713" bIns="35713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321424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642849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964274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285697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defTabSz="914400"/>
            <a:r>
              <a:rPr lang="it-IT" kern="0" dirty="0" err="1" smtClean="0">
                <a:latin typeface="Helvetica Neue"/>
              </a:rPr>
              <a:t>Acknowledgements</a:t>
            </a:r>
            <a:endParaRPr lang="it-IT" kern="0" dirty="0">
              <a:latin typeface="Helvetica Neue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601" y="440404"/>
            <a:ext cx="1452848" cy="140442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401836" y="1700808"/>
            <a:ext cx="46742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latin typeface="Helvetica Neue"/>
              </a:rPr>
              <a:t>LENS, Florence</a:t>
            </a:r>
          </a:p>
          <a:p>
            <a:r>
              <a:rPr lang="it-IT" sz="2000" dirty="0" smtClean="0">
                <a:latin typeface="Helvetica Neue"/>
              </a:rPr>
              <a:t>Ludovico Silvestri</a:t>
            </a:r>
          </a:p>
          <a:p>
            <a:r>
              <a:rPr lang="it-IT" sz="2000" dirty="0" smtClean="0">
                <a:latin typeface="Helvetica Neue"/>
              </a:rPr>
              <a:t>Irene Costantini</a:t>
            </a:r>
          </a:p>
          <a:p>
            <a:r>
              <a:rPr lang="it-IT" sz="2000" dirty="0" smtClean="0">
                <a:latin typeface="Helvetica Neue"/>
              </a:rPr>
              <a:t>Dr. Leonardo Sacconi</a:t>
            </a:r>
          </a:p>
          <a:p>
            <a:r>
              <a:rPr lang="it-IT" sz="2000" dirty="0" smtClean="0">
                <a:latin typeface="Helvetica Neue"/>
              </a:rPr>
              <a:t>Prof. Francesco Saverio Pavone</a:t>
            </a:r>
          </a:p>
          <a:p>
            <a:endParaRPr lang="it-IT" sz="2000" dirty="0" smtClean="0">
              <a:latin typeface="Helvetica Neue"/>
            </a:endParaRPr>
          </a:p>
          <a:p>
            <a:r>
              <a:rPr lang="it-IT" sz="2000" b="1" dirty="0" err="1" smtClean="0">
                <a:latin typeface="Helvetica Neue"/>
              </a:rPr>
              <a:t>University</a:t>
            </a:r>
            <a:r>
              <a:rPr lang="it-IT" sz="2000" b="1" dirty="0" smtClean="0">
                <a:latin typeface="Helvetica Neue"/>
              </a:rPr>
              <a:t> of Florence</a:t>
            </a:r>
          </a:p>
          <a:p>
            <a:r>
              <a:rPr lang="it-IT" sz="2000" dirty="0" smtClean="0">
                <a:latin typeface="Helvetica Neue"/>
              </a:rPr>
              <a:t>Marco </a:t>
            </a:r>
            <a:r>
              <a:rPr lang="it-IT" sz="2000" dirty="0" err="1" smtClean="0">
                <a:latin typeface="Helvetica Neue"/>
              </a:rPr>
              <a:t>Paciscopi</a:t>
            </a:r>
            <a:endParaRPr lang="it-IT" sz="2000" dirty="0" smtClean="0">
              <a:latin typeface="Helvetica Neue"/>
            </a:endParaRPr>
          </a:p>
          <a:p>
            <a:r>
              <a:rPr lang="it-IT" sz="2000" dirty="0" smtClean="0">
                <a:latin typeface="Helvetica Neue"/>
              </a:rPr>
              <a:t>Prof. Paolo Frasconi</a:t>
            </a:r>
          </a:p>
          <a:p>
            <a:endParaRPr lang="it-IT" sz="2000" dirty="0" smtClean="0">
              <a:latin typeface="Helvetica Neue"/>
            </a:endParaRPr>
          </a:p>
          <a:p>
            <a:r>
              <a:rPr lang="it-IT" sz="2000" b="1" dirty="0" smtClean="0">
                <a:latin typeface="Helvetica Neue"/>
              </a:rPr>
              <a:t>Harvard </a:t>
            </a:r>
            <a:r>
              <a:rPr lang="it-IT" sz="2000" b="1" dirty="0" err="1" smtClean="0">
                <a:latin typeface="Helvetica Neue"/>
              </a:rPr>
              <a:t>Medical</a:t>
            </a:r>
            <a:r>
              <a:rPr lang="it-IT" sz="2000" b="1" dirty="0" smtClean="0">
                <a:latin typeface="Helvetica Neue"/>
              </a:rPr>
              <a:t> School, Boston</a:t>
            </a:r>
          </a:p>
          <a:p>
            <a:r>
              <a:rPr lang="it-IT" sz="2000" dirty="0" smtClean="0">
                <a:latin typeface="Helvetica Neue"/>
              </a:rPr>
              <a:t>Dr. Nikita </a:t>
            </a:r>
            <a:r>
              <a:rPr lang="it-IT" sz="2000" dirty="0" err="1" smtClean="0">
                <a:latin typeface="Helvetica Neue"/>
              </a:rPr>
              <a:t>Rudinskiy</a:t>
            </a:r>
            <a:endParaRPr lang="it-IT" sz="2000" dirty="0" smtClean="0">
              <a:latin typeface="Helvetica Neue"/>
            </a:endParaRPr>
          </a:p>
          <a:p>
            <a:r>
              <a:rPr lang="it-IT" sz="2000" dirty="0" smtClean="0">
                <a:latin typeface="Helvetica Neue"/>
              </a:rPr>
              <a:t>Prof. Bradley T. </a:t>
            </a:r>
            <a:r>
              <a:rPr lang="it-IT" sz="2000" dirty="0" err="1" smtClean="0">
                <a:latin typeface="Helvetica Neue"/>
              </a:rPr>
              <a:t>Hyman</a:t>
            </a:r>
            <a:endParaRPr lang="it-IT" sz="2000" dirty="0">
              <a:latin typeface="Helvetica Neue"/>
            </a:endParaRPr>
          </a:p>
          <a:p>
            <a:endParaRPr lang="it-IT" sz="1000" dirty="0">
              <a:latin typeface="Helvetica Neue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28" y="4754113"/>
            <a:ext cx="2199623" cy="219962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993" y="4039738"/>
            <a:ext cx="1905000" cy="142875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640" y="4515375"/>
            <a:ext cx="2287902" cy="47747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038" y="5373216"/>
            <a:ext cx="1986496" cy="770120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4850910" y="3884989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u="sng" dirty="0" err="1" smtClean="0">
                <a:latin typeface="Helvetica Neue"/>
              </a:rPr>
              <a:t>Funding</a:t>
            </a:r>
            <a:r>
              <a:rPr lang="it-IT" u="sng" dirty="0" smtClean="0">
                <a:latin typeface="Helvetica Neue"/>
              </a:rPr>
              <a:t>:</a:t>
            </a:r>
            <a:endParaRPr lang="it-IT" u="sng" dirty="0"/>
          </a:p>
        </p:txBody>
      </p:sp>
      <p:pic>
        <p:nvPicPr>
          <p:cNvPr id="14" name="Picture 2" descr="E:\ICON\Immagini Varie\unifi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40730" y="315520"/>
            <a:ext cx="1551384" cy="1518022"/>
          </a:xfrm>
          <a:prstGeom prst="rect">
            <a:avLst/>
          </a:prstGeom>
          <a:noFill/>
        </p:spPr>
      </p:pic>
      <p:pic>
        <p:nvPicPr>
          <p:cNvPr id="15" name="Picture 2" descr="http://upload.wikimedia.org/wikipedia/commons/thumb/1/1f/Massachusetts_General_Hospital_logo.svg/2000px-Massachusetts_General_Hospit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598" y="2140874"/>
            <a:ext cx="1241375" cy="144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upload.wikimedia.org/wikipedia/en/thumb/3/3a/Harvard_Wreath_Logo_1.svg/1051px-Harvard_Wreath_Logo_1.sv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256" y="1997215"/>
            <a:ext cx="1621438" cy="157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5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Thank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for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attention</a:t>
            </a:r>
            <a:r>
              <a:rPr lang="it-IT" dirty="0" smtClean="0"/>
              <a:t>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3852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Automatic</a:t>
            </a:r>
            <a:r>
              <a:rPr lang="it-IT" dirty="0" smtClean="0"/>
              <a:t> 3D </a:t>
            </a:r>
            <a:r>
              <a:rPr lang="it-IT" dirty="0" err="1" smtClean="0"/>
              <a:t>cell</a:t>
            </a:r>
            <a:r>
              <a:rPr lang="it-IT" dirty="0" smtClean="0"/>
              <a:t> </a:t>
            </a:r>
            <a:r>
              <a:rPr lang="it-IT" dirty="0" err="1" smtClean="0"/>
              <a:t>localization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-13203"/>
            <a:ext cx="1187624" cy="1148037"/>
          </a:xfrm>
          <a:prstGeom prst="rect">
            <a:avLst/>
          </a:prstGeom>
        </p:spPr>
      </p:pic>
      <p:sp>
        <p:nvSpPr>
          <p:cNvPr id="28" name="Rettangolo 27"/>
          <p:cNvSpPr/>
          <p:nvPr/>
        </p:nvSpPr>
        <p:spPr>
          <a:xfrm>
            <a:off x="9598" y="6615640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Focus on Microscopy 2015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Göttingen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Germany, April 1</a:t>
            </a:r>
            <a:r>
              <a:rPr lang="en-US" sz="10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it-IT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649" y="2936544"/>
            <a:ext cx="5730701" cy="3237904"/>
          </a:xfrm>
          <a:prstGeom prst="rect">
            <a:avLst/>
          </a:prstGeom>
        </p:spPr>
      </p:pic>
      <p:sp>
        <p:nvSpPr>
          <p:cNvPr id="17" name="TextBox 130"/>
          <p:cNvSpPr txBox="1"/>
          <p:nvPr/>
        </p:nvSpPr>
        <p:spPr>
          <a:xfrm>
            <a:off x="929039" y="1655630"/>
            <a:ext cx="7305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Raw images were acquired with a 4x objective to keep data size smaller (total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~ 40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Gvoxels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). However, the reduced image quality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lead</a:t>
            </a:r>
            <a:r>
              <a:rPr lang="ga-I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to lower performances.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796136" y="5877272"/>
            <a:ext cx="1152128" cy="29717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ga-IE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25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</a:t>
            </a:r>
            <a:r>
              <a:rPr lang="it-IT" dirty="0" smtClean="0"/>
              <a:t> brain </a:t>
            </a:r>
            <a:r>
              <a:rPr lang="en-US" dirty="0" smtClean="0"/>
              <a:t>activation</a:t>
            </a:r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-13203"/>
            <a:ext cx="1187624" cy="1148037"/>
          </a:xfrm>
          <a:prstGeom prst="rect">
            <a:avLst/>
          </a:prstGeom>
        </p:spPr>
      </p:pic>
      <p:sp>
        <p:nvSpPr>
          <p:cNvPr id="28" name="Rettangolo 27"/>
          <p:cNvSpPr/>
          <p:nvPr/>
        </p:nvSpPr>
        <p:spPr>
          <a:xfrm>
            <a:off x="9598" y="6615640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Focus on Microscopy 2015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Göttingen, Germany, April 1</a:t>
            </a:r>
            <a:r>
              <a:rPr lang="en-US" sz="10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it-IT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396953" y="1513429"/>
            <a:ext cx="83403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Current</a:t>
            </a:r>
            <a:r>
              <a:rPr lang="it-IT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 </a:t>
            </a:r>
            <a:r>
              <a:rPr lang="it-IT" altLang="it-IT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in vivo </a:t>
            </a:r>
            <a:r>
              <a:rPr lang="en-US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imaging</a:t>
            </a:r>
            <a:r>
              <a:rPr lang="it-IT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methods</a:t>
            </a:r>
            <a:r>
              <a:rPr lang="it-IT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cannot</a:t>
            </a:r>
            <a:r>
              <a:rPr lang="it-IT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afford</a:t>
            </a:r>
            <a:r>
              <a:rPr lang="it-IT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cellular</a:t>
            </a:r>
            <a:r>
              <a:rPr lang="it-IT" altLang="it-I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resolution</a:t>
            </a:r>
            <a:r>
              <a:rPr lang="it-IT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 in the </a:t>
            </a:r>
            <a:r>
              <a:rPr lang="it-IT" alt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whole</a:t>
            </a:r>
            <a:r>
              <a:rPr lang="it-IT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 brain, </a:t>
            </a:r>
            <a:r>
              <a:rPr lang="it-IT" alt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at</a:t>
            </a:r>
            <a:r>
              <a:rPr lang="it-IT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least</a:t>
            </a:r>
            <a:r>
              <a:rPr lang="it-IT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 in </a:t>
            </a:r>
            <a:r>
              <a:rPr lang="it-IT" alt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mammals</a:t>
            </a:r>
            <a:r>
              <a:rPr lang="it-IT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. On the </a:t>
            </a:r>
            <a:r>
              <a:rPr lang="it-IT" alt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other</a:t>
            </a:r>
            <a:r>
              <a:rPr lang="it-IT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hand</a:t>
            </a:r>
            <a:r>
              <a:rPr lang="it-IT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, </a:t>
            </a:r>
            <a:r>
              <a:rPr lang="it-IT" altLang="it-IT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ex vivo</a:t>
            </a:r>
            <a:r>
              <a:rPr lang="it-IT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technologies</a:t>
            </a:r>
            <a:r>
              <a:rPr lang="it-IT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, </a:t>
            </a:r>
            <a:r>
              <a:rPr lang="it-IT" alt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such</a:t>
            </a:r>
            <a:r>
              <a:rPr lang="it-IT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as</a:t>
            </a:r>
            <a:r>
              <a:rPr lang="it-IT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 serial </a:t>
            </a:r>
            <a:r>
              <a:rPr lang="it-IT" alt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two-photon</a:t>
            </a:r>
            <a:r>
              <a:rPr lang="it-IT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 or light </a:t>
            </a:r>
            <a:r>
              <a:rPr lang="it-IT" alt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sheet</a:t>
            </a:r>
            <a:r>
              <a:rPr lang="it-IT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 </a:t>
            </a:r>
            <a:r>
              <a:rPr lang="it-IT" alt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microscopy</a:t>
            </a:r>
            <a:r>
              <a:rPr lang="it-IT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, can produce </a:t>
            </a:r>
            <a:r>
              <a:rPr lang="it-IT" alt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whole</a:t>
            </a:r>
            <a:r>
              <a:rPr lang="it-IT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-brain images with micron </a:t>
            </a:r>
            <a:r>
              <a:rPr lang="it-IT" alt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resolution</a:t>
            </a:r>
            <a:r>
              <a:rPr lang="it-IT" alt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Helvetica Neue Light" charset="0"/>
              </a:rPr>
              <a:t>.</a:t>
            </a:r>
          </a:p>
          <a:p>
            <a:pPr algn="just"/>
            <a:endParaRPr lang="it-IT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Helvetica Neue Light" charset="0"/>
            </a:endParaRPr>
          </a:p>
          <a:p>
            <a:pPr algn="just"/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The idea 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is</a:t>
            </a:r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to use a 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genetic</a:t>
            </a:r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strategy</a:t>
            </a:r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to 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label</a:t>
            </a:r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active</a:t>
            </a:r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neurons</a:t>
            </a:r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and 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then</a:t>
            </a:r>
            <a:r>
              <a:rPr lang="it-I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image the 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whole</a:t>
            </a:r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fixed</a:t>
            </a:r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brain.</a:t>
            </a:r>
            <a:endParaRPr lang="it-IT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589" r="3538"/>
          <a:stretch/>
        </p:blipFill>
        <p:spPr>
          <a:xfrm>
            <a:off x="467544" y="3541288"/>
            <a:ext cx="2253065" cy="152022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189919" y="4990603"/>
            <a:ext cx="4031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Transgenic</a:t>
            </a:r>
            <a:r>
              <a:rPr lang="it-IT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mouse </a:t>
            </a:r>
            <a:r>
              <a:rPr lang="it-IT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expressing</a:t>
            </a:r>
            <a:r>
              <a:rPr lang="it-IT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 (</a:t>
            </a:r>
            <a:r>
              <a:rPr lang="it-IT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destabilized</a:t>
            </a:r>
            <a:r>
              <a:rPr lang="it-IT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it-IT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fluorescent</a:t>
            </a:r>
            <a:r>
              <a:rPr lang="it-IT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protein</a:t>
            </a:r>
            <a:r>
              <a:rPr lang="it-IT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under the promoter of an immediate </a:t>
            </a:r>
            <a:r>
              <a:rPr lang="it-IT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early</a:t>
            </a:r>
            <a:r>
              <a:rPr lang="it-IT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gene (</a:t>
            </a:r>
            <a:r>
              <a:rPr lang="it-IT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like</a:t>
            </a:r>
            <a:r>
              <a:rPr lang="it-IT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  <a:r>
              <a:rPr lang="it-IT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or c-</a:t>
            </a:r>
            <a:r>
              <a:rPr lang="it-IT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fos</a:t>
            </a:r>
            <a:r>
              <a:rPr lang="it-IT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it-IT" sz="1600" dirty="0"/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43" y="3395201"/>
            <a:ext cx="1985639" cy="1712913"/>
          </a:xfrm>
          <a:prstGeom prst="rect">
            <a:avLst/>
          </a:prstGeom>
        </p:spPr>
      </p:pic>
      <p:sp>
        <p:nvSpPr>
          <p:cNvPr id="18" name="Rettangolo 17"/>
          <p:cNvSpPr/>
          <p:nvPr/>
        </p:nvSpPr>
        <p:spPr>
          <a:xfrm>
            <a:off x="5076056" y="5261186"/>
            <a:ext cx="30963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Whole brain high </a:t>
            </a:r>
            <a:r>
              <a:rPr lang="it-IT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resolution</a:t>
            </a:r>
            <a:r>
              <a:rPr lang="it-IT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imaging</a:t>
            </a:r>
            <a:endParaRPr lang="it-IT" sz="1600" dirty="0"/>
          </a:p>
        </p:txBody>
      </p:sp>
      <p:sp>
        <p:nvSpPr>
          <p:cNvPr id="12" name="Freccia a destra 11"/>
          <p:cNvSpPr/>
          <p:nvPr/>
        </p:nvSpPr>
        <p:spPr bwMode="auto">
          <a:xfrm>
            <a:off x="3203848" y="3933056"/>
            <a:ext cx="720080" cy="288032"/>
          </a:xfrm>
          <a:prstGeom prst="rightArrow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grpSp>
        <p:nvGrpSpPr>
          <p:cNvPr id="24" name="Gruppo 23"/>
          <p:cNvGrpSpPr/>
          <p:nvPr/>
        </p:nvGrpSpPr>
        <p:grpSpPr>
          <a:xfrm>
            <a:off x="6861182" y="3304427"/>
            <a:ext cx="2138313" cy="1757081"/>
            <a:chOff x="17776489" y="6458627"/>
            <a:chExt cx="2671250" cy="2213115"/>
          </a:xfrm>
        </p:grpSpPr>
        <p:pic>
          <p:nvPicPr>
            <p:cNvPr id="25" name="Picture 1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842231">
              <a:off x="17876651" y="7755704"/>
              <a:ext cx="894422" cy="9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1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11880" y="7205284"/>
              <a:ext cx="1535859" cy="106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6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81342" y="6458627"/>
              <a:ext cx="720000" cy="129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Parallelogramma 28"/>
            <p:cNvSpPr/>
            <p:nvPr/>
          </p:nvSpPr>
          <p:spPr>
            <a:xfrm>
              <a:off x="17776489" y="7829106"/>
              <a:ext cx="1168971" cy="470318"/>
            </a:xfrm>
            <a:prstGeom prst="parallelogram">
              <a:avLst/>
            </a:prstGeom>
            <a:noFill/>
            <a:ln w="3175">
              <a:solidFill>
                <a:srgbClr val="FF0000"/>
              </a:solidFill>
            </a:ln>
            <a:effectLst>
              <a:glow>
                <a:schemeClr val="accent1">
                  <a:alpha val="0"/>
                </a:schemeClr>
              </a:glow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it-IT">
                <a:solidFill>
                  <a:prstClr val="white"/>
                </a:solidFill>
              </a:endParaRPr>
            </a:p>
          </p:txBody>
        </p:sp>
        <p:sp>
          <p:nvSpPr>
            <p:cNvPr id="31" name="Triangolo isoscele 30"/>
            <p:cNvSpPr/>
            <p:nvPr/>
          </p:nvSpPr>
          <p:spPr>
            <a:xfrm rot="10800000" flipH="1">
              <a:off x="18313565" y="7736339"/>
              <a:ext cx="54168" cy="263296"/>
            </a:xfrm>
            <a:prstGeom prst="triangle">
              <a:avLst/>
            </a:prstGeom>
            <a:solidFill>
              <a:srgbClr val="EAF46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it-IT">
                <a:solidFill>
                  <a:prstClr val="white"/>
                </a:solidFill>
              </a:endParaRPr>
            </a:p>
          </p:txBody>
        </p:sp>
        <p:sp>
          <p:nvSpPr>
            <p:cNvPr id="32" name="Parallelogramma 31"/>
            <p:cNvSpPr/>
            <p:nvPr/>
          </p:nvSpPr>
          <p:spPr>
            <a:xfrm>
              <a:off x="17796576" y="7899666"/>
              <a:ext cx="1168971" cy="470318"/>
            </a:xfrm>
            <a:prstGeom prst="parallelogram">
              <a:avLst/>
            </a:prstGeom>
            <a:noFill/>
            <a:ln w="3175">
              <a:solidFill>
                <a:srgbClr val="FF0000">
                  <a:alpha val="24000"/>
                </a:srgbClr>
              </a:solidFill>
            </a:ln>
            <a:effectLst>
              <a:glow>
                <a:schemeClr val="accent1">
                  <a:alpha val="0"/>
                </a:schemeClr>
              </a:glow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it-IT">
                <a:solidFill>
                  <a:prstClr val="white"/>
                </a:solidFill>
              </a:endParaRPr>
            </a:p>
          </p:txBody>
        </p:sp>
        <p:sp>
          <p:nvSpPr>
            <p:cNvPr id="34" name="Parallelogramma 33"/>
            <p:cNvSpPr/>
            <p:nvPr/>
          </p:nvSpPr>
          <p:spPr>
            <a:xfrm>
              <a:off x="17812461" y="7960826"/>
              <a:ext cx="1168971" cy="470318"/>
            </a:xfrm>
            <a:prstGeom prst="parallelogram">
              <a:avLst/>
            </a:prstGeom>
            <a:noFill/>
            <a:ln w="3175">
              <a:solidFill>
                <a:srgbClr val="FF0000">
                  <a:alpha val="23000"/>
                </a:srgbClr>
              </a:solidFill>
            </a:ln>
            <a:effectLst>
              <a:glow>
                <a:schemeClr val="accent1">
                  <a:alpha val="0"/>
                </a:schemeClr>
              </a:glow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it-IT">
                <a:solidFill>
                  <a:prstClr val="white"/>
                </a:solidFill>
              </a:endParaRPr>
            </a:p>
          </p:txBody>
        </p:sp>
        <p:sp>
          <p:nvSpPr>
            <p:cNvPr id="35" name="CasellaDiTesto 34"/>
            <p:cNvSpPr txBox="1"/>
            <p:nvPr/>
          </p:nvSpPr>
          <p:spPr>
            <a:xfrm>
              <a:off x="19180634" y="7130512"/>
              <a:ext cx="11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it-IT" sz="1600" dirty="0" err="1" smtClean="0">
                  <a:solidFill>
                    <a:prstClr val="black"/>
                  </a:solidFill>
                </a:rPr>
                <a:t>Microtome</a:t>
              </a:r>
              <a:endParaRPr lang="it-IT" sz="24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390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</a:t>
            </a:r>
            <a:r>
              <a:rPr lang="it-IT" dirty="0" smtClean="0"/>
              <a:t> brain </a:t>
            </a:r>
            <a:r>
              <a:rPr lang="en-US" dirty="0" smtClean="0"/>
              <a:t>activation</a:t>
            </a:r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-13203"/>
            <a:ext cx="1187624" cy="1148037"/>
          </a:xfrm>
          <a:prstGeom prst="rect">
            <a:avLst/>
          </a:prstGeom>
        </p:spPr>
      </p:pic>
      <p:sp>
        <p:nvSpPr>
          <p:cNvPr id="28" name="Rettangolo 27"/>
          <p:cNvSpPr/>
          <p:nvPr/>
        </p:nvSpPr>
        <p:spPr>
          <a:xfrm>
            <a:off x="9598" y="6615640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Focus on Microscopy 2015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Göttingen, Germany, April 1</a:t>
            </a:r>
            <a:r>
              <a:rPr lang="en-US" sz="10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it-IT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098" name="Picture 2" descr="http://ars.els-cdn.com/content/image/1-s2.0-S2211124714010432-gr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68"/>
          <a:stretch/>
        </p:blipFill>
        <p:spPr bwMode="auto">
          <a:xfrm>
            <a:off x="683568" y="1556792"/>
            <a:ext cx="4819650" cy="253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tangolo 18"/>
          <p:cNvSpPr/>
          <p:nvPr/>
        </p:nvSpPr>
        <p:spPr>
          <a:xfrm>
            <a:off x="5652120" y="1927351"/>
            <a:ext cx="326450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Kim</a:t>
            </a:r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Cell Rep. 2015</a:t>
            </a:r>
          </a:p>
          <a:p>
            <a:pPr algn="just"/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Serial 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two-photon</a:t>
            </a:r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imaging</a:t>
            </a:r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with 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automatic</a:t>
            </a:r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cell</a:t>
            </a:r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localization</a:t>
            </a:r>
            <a:endParaRPr lang="it-IT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endParaRPr lang="it-IT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it-IT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Only</a:t>
            </a:r>
            <a:r>
              <a:rPr lang="it-IT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4% of the volume </a:t>
            </a:r>
            <a:r>
              <a:rPr lang="it-IT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it-IT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actually</a:t>
            </a:r>
            <a:r>
              <a:rPr lang="it-IT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imaged</a:t>
            </a:r>
            <a:r>
              <a:rPr lang="it-IT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(2 </a:t>
            </a:r>
            <a:r>
              <a:rPr lang="it-IT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µ</a:t>
            </a:r>
            <a:r>
              <a:rPr lang="it-IT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 </a:t>
            </a:r>
            <a:r>
              <a:rPr lang="it-IT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thin</a:t>
            </a:r>
            <a:r>
              <a:rPr lang="it-IT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optical</a:t>
            </a:r>
            <a:r>
              <a:rPr lang="it-IT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sections</a:t>
            </a:r>
            <a:r>
              <a:rPr lang="it-IT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every</a:t>
            </a:r>
            <a:r>
              <a:rPr lang="it-IT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50 µm)</a:t>
            </a:r>
            <a:endParaRPr lang="it-IT" sz="1600" b="1" dirty="0"/>
          </a:p>
        </p:txBody>
      </p:sp>
      <p:sp>
        <p:nvSpPr>
          <p:cNvPr id="20" name="Rettangolo 19"/>
          <p:cNvSpPr/>
          <p:nvPr/>
        </p:nvSpPr>
        <p:spPr>
          <a:xfrm>
            <a:off x="5652120" y="4518708"/>
            <a:ext cx="32645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Susaki</a:t>
            </a:r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Cell 2014</a:t>
            </a:r>
          </a:p>
          <a:p>
            <a:pPr algn="just"/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Light 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sheet</a:t>
            </a:r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full 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volumetric</a:t>
            </a:r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imaging</a:t>
            </a:r>
            <a:endParaRPr lang="it-IT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endParaRPr lang="it-IT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it-IT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 quantitative </a:t>
            </a:r>
            <a:r>
              <a:rPr lang="it-IT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analysis</a:t>
            </a:r>
            <a:endParaRPr lang="it-IT" sz="1600" b="1" dirty="0"/>
          </a:p>
        </p:txBody>
      </p:sp>
      <p:pic>
        <p:nvPicPr>
          <p:cNvPr id="4100" name="Picture 4" descr="http://ars.els-cdn.com/content/image/1-s2.0-S0092867414004188-gr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" t="62827" r="33445"/>
          <a:stretch/>
        </p:blipFill>
        <p:spPr bwMode="auto">
          <a:xfrm>
            <a:off x="3131840" y="4264289"/>
            <a:ext cx="2232248" cy="215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ars.els-cdn.com/content/image/1-s2.0-S0092867414004188-gr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" t="26271" r="34551" b="37492"/>
          <a:stretch/>
        </p:blipFill>
        <p:spPr bwMode="auto">
          <a:xfrm>
            <a:off x="722288" y="4323014"/>
            <a:ext cx="2265536" cy="209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ttore 1 6"/>
          <p:cNvCxnSpPr/>
          <p:nvPr/>
        </p:nvCxnSpPr>
        <p:spPr bwMode="auto">
          <a:xfrm>
            <a:off x="401836" y="4180979"/>
            <a:ext cx="8340328" cy="0"/>
          </a:xfrm>
          <a:prstGeom prst="line">
            <a:avLst/>
          </a:prstGeom>
          <a:solidFill>
            <a:srgbClr val="BFBFBF"/>
          </a:solidFill>
          <a:ln w="317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3588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</a:t>
            </a:r>
            <a:r>
              <a:rPr lang="it-IT" dirty="0" smtClean="0"/>
              <a:t> brain </a:t>
            </a:r>
            <a:r>
              <a:rPr lang="en-US" dirty="0" smtClean="0"/>
              <a:t>activation</a:t>
            </a:r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-13203"/>
            <a:ext cx="1187624" cy="1148037"/>
          </a:xfrm>
          <a:prstGeom prst="rect">
            <a:avLst/>
          </a:prstGeom>
        </p:spPr>
      </p:pic>
      <p:sp>
        <p:nvSpPr>
          <p:cNvPr id="28" name="Rettangolo 27"/>
          <p:cNvSpPr/>
          <p:nvPr/>
        </p:nvSpPr>
        <p:spPr>
          <a:xfrm>
            <a:off x="9598" y="6615640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Focus on Microscopy 2015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Göttingen, Germany, April 1</a:t>
            </a:r>
            <a:r>
              <a:rPr lang="en-US" sz="10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it-IT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589" r="3538"/>
          <a:stretch/>
        </p:blipFill>
        <p:spPr>
          <a:xfrm>
            <a:off x="467544" y="2920967"/>
            <a:ext cx="2253065" cy="152022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189919" y="4370282"/>
            <a:ext cx="22881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Arc-dVenus</a:t>
            </a:r>
            <a:r>
              <a:rPr lang="it-IT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transgenic</a:t>
            </a:r>
            <a:r>
              <a:rPr lang="it-IT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mouse</a:t>
            </a:r>
            <a:endParaRPr lang="it-IT" sz="1600" dirty="0"/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778" y="2673846"/>
            <a:ext cx="1985639" cy="1712913"/>
          </a:xfrm>
          <a:prstGeom prst="rect">
            <a:avLst/>
          </a:prstGeom>
        </p:spPr>
      </p:pic>
      <p:sp>
        <p:nvSpPr>
          <p:cNvPr id="18" name="Rettangolo 17"/>
          <p:cNvSpPr/>
          <p:nvPr/>
        </p:nvSpPr>
        <p:spPr>
          <a:xfrm>
            <a:off x="3296522" y="4370282"/>
            <a:ext cx="3096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Light </a:t>
            </a:r>
            <a:r>
              <a:rPr lang="it-IT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sheet</a:t>
            </a:r>
            <a:r>
              <a:rPr lang="it-IT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microscopy</a:t>
            </a:r>
            <a:endParaRPr lang="it-IT" sz="1600" dirty="0"/>
          </a:p>
        </p:txBody>
      </p:sp>
      <p:grpSp>
        <p:nvGrpSpPr>
          <p:cNvPr id="11" name="Gruppo 10"/>
          <p:cNvGrpSpPr/>
          <p:nvPr/>
        </p:nvGrpSpPr>
        <p:grpSpPr>
          <a:xfrm>
            <a:off x="6732240" y="2647700"/>
            <a:ext cx="2160240" cy="1938026"/>
            <a:chOff x="6516216" y="3436239"/>
            <a:chExt cx="2160240" cy="1938026"/>
          </a:xfrm>
        </p:grpSpPr>
        <p:pic>
          <p:nvPicPr>
            <p:cNvPr id="3074" name="Picture 2" descr="http://bcfind.dinfo.unifi.it/_images/example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78" t="6121" r="3643" b="9414"/>
            <a:stretch/>
          </p:blipFill>
          <p:spPr bwMode="auto">
            <a:xfrm>
              <a:off x="6555507" y="3449850"/>
              <a:ext cx="2020636" cy="192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Elaborazione 8"/>
            <p:cNvSpPr/>
            <p:nvPr/>
          </p:nvSpPr>
          <p:spPr bwMode="auto">
            <a:xfrm>
              <a:off x="6516216" y="3436239"/>
              <a:ext cx="2160240" cy="45719"/>
            </a:xfrm>
            <a:prstGeom prst="flowChartProcess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</p:grpSp>
      <p:sp>
        <p:nvSpPr>
          <p:cNvPr id="21" name="Rettangolo 20"/>
          <p:cNvSpPr/>
          <p:nvPr/>
        </p:nvSpPr>
        <p:spPr>
          <a:xfrm>
            <a:off x="6771531" y="4654877"/>
            <a:ext cx="2183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Automatic</a:t>
            </a:r>
            <a:r>
              <a:rPr lang="it-IT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cell</a:t>
            </a:r>
            <a:r>
              <a:rPr lang="it-IT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localization</a:t>
            </a:r>
            <a:endParaRPr lang="it-IT" sz="1600" dirty="0"/>
          </a:p>
        </p:txBody>
      </p:sp>
      <p:sp>
        <p:nvSpPr>
          <p:cNvPr id="12" name="Freccia a destra 11"/>
          <p:cNvSpPr/>
          <p:nvPr/>
        </p:nvSpPr>
        <p:spPr bwMode="auto">
          <a:xfrm>
            <a:off x="2771800" y="3312735"/>
            <a:ext cx="720080" cy="288032"/>
          </a:xfrm>
          <a:prstGeom prst="rightArrow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3" name="Freccia a destra 22"/>
          <p:cNvSpPr/>
          <p:nvPr/>
        </p:nvSpPr>
        <p:spPr bwMode="auto">
          <a:xfrm>
            <a:off x="5889717" y="3315002"/>
            <a:ext cx="720080" cy="288032"/>
          </a:xfrm>
          <a:prstGeom prst="rightArrow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2892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 descr="E:\ICON\Articoli\confu\NatureMethods\immagine1b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658" y="2277617"/>
            <a:ext cx="6152118" cy="40074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Light </a:t>
            </a:r>
            <a:r>
              <a:rPr lang="it-IT" dirty="0" err="1" smtClean="0"/>
              <a:t>sheet</a:t>
            </a:r>
            <a:r>
              <a:rPr lang="it-IT" dirty="0" smtClean="0"/>
              <a:t> </a:t>
            </a:r>
            <a:r>
              <a:rPr lang="it-IT" dirty="0" err="1" smtClean="0"/>
              <a:t>microscopy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-13203"/>
            <a:ext cx="1187624" cy="1148037"/>
          </a:xfrm>
          <a:prstGeom prst="rect">
            <a:avLst/>
          </a:prstGeom>
        </p:spPr>
      </p:pic>
      <p:sp>
        <p:nvSpPr>
          <p:cNvPr id="28" name="Rettangolo 27"/>
          <p:cNvSpPr/>
          <p:nvPr/>
        </p:nvSpPr>
        <p:spPr>
          <a:xfrm>
            <a:off x="9598" y="6615640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Focus on Microscopy 2015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Göttingen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Germany, April 1</a:t>
            </a:r>
            <a:r>
              <a:rPr lang="en-US" sz="10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it-IT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218333" y="5151834"/>
            <a:ext cx="345638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altLang="it-IT" sz="1500" b="1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GM</a:t>
            </a:r>
            <a:r>
              <a:rPr lang="it-IT" altLang="it-IT" sz="15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5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galvo</a:t>
            </a:r>
            <a:r>
              <a:rPr lang="it-IT" altLang="it-IT" sz="15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5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mirror</a:t>
            </a:r>
            <a:r>
              <a:rPr lang="it-IT" altLang="it-IT" sz="15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, </a:t>
            </a:r>
            <a:r>
              <a:rPr lang="it-IT" altLang="it-IT" sz="1500" b="1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SL</a:t>
            </a:r>
            <a:r>
              <a:rPr lang="it-IT" altLang="it-IT" sz="15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scanning </a:t>
            </a:r>
            <a:r>
              <a:rPr lang="it-IT" altLang="it-IT" sz="15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lens</a:t>
            </a:r>
            <a:r>
              <a:rPr lang="it-IT" altLang="it-IT" sz="15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, </a:t>
            </a:r>
            <a:r>
              <a:rPr lang="it-IT" altLang="it-IT" sz="1500" b="1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Obj</a:t>
            </a:r>
            <a:r>
              <a:rPr lang="it-IT" altLang="it-IT" sz="15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5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microscope</a:t>
            </a:r>
            <a:r>
              <a:rPr lang="it-IT" altLang="it-IT" sz="15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5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objective</a:t>
            </a:r>
            <a:r>
              <a:rPr lang="it-IT" altLang="it-IT" sz="15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, </a:t>
            </a:r>
            <a:r>
              <a:rPr lang="it-IT" altLang="it-IT" sz="1500" b="1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TL</a:t>
            </a:r>
            <a:r>
              <a:rPr lang="it-IT" altLang="it-IT" sz="15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tube </a:t>
            </a:r>
            <a:r>
              <a:rPr lang="it-IT" altLang="it-IT" sz="15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lens</a:t>
            </a:r>
            <a:r>
              <a:rPr lang="it-IT" altLang="it-IT" sz="15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, </a:t>
            </a:r>
            <a:r>
              <a:rPr lang="it-IT" altLang="it-IT" sz="1500" b="1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L</a:t>
            </a:r>
            <a:r>
              <a:rPr lang="it-IT" altLang="it-IT" sz="15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5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lens</a:t>
            </a:r>
            <a:r>
              <a:rPr lang="it-IT" altLang="it-IT" sz="15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, </a:t>
            </a:r>
            <a:r>
              <a:rPr lang="it-IT" altLang="it-IT" sz="1500" b="1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FF</a:t>
            </a:r>
            <a:r>
              <a:rPr lang="it-IT" altLang="it-IT" sz="15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5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fluorescence</a:t>
            </a:r>
            <a:r>
              <a:rPr lang="it-IT" altLang="it-IT" sz="15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5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filter</a:t>
            </a:r>
            <a:r>
              <a:rPr lang="it-IT" altLang="it-IT" sz="15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, </a:t>
            </a:r>
            <a:r>
              <a:rPr lang="it-IT" altLang="it-IT" sz="1500" b="1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EM-CCD</a:t>
            </a:r>
            <a:r>
              <a:rPr lang="it-IT" altLang="it-IT" sz="15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electron-</a:t>
            </a:r>
            <a:r>
              <a:rPr lang="it-IT" altLang="it-IT" sz="15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multiplying</a:t>
            </a:r>
            <a:r>
              <a:rPr lang="it-IT" altLang="it-IT" sz="15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altLang="it-IT" sz="15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charge-coupled-device</a:t>
            </a:r>
            <a:r>
              <a:rPr lang="it-IT" altLang="it-IT" sz="15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. </a:t>
            </a:r>
            <a:endParaRPr lang="it-IT" sz="1500" dirty="0"/>
          </a:p>
        </p:txBody>
      </p:sp>
      <p:sp>
        <p:nvSpPr>
          <p:cNvPr id="17" name="Rettangolo 16"/>
          <p:cNvSpPr/>
          <p:nvPr/>
        </p:nvSpPr>
        <p:spPr>
          <a:xfrm>
            <a:off x="3131840" y="1618424"/>
            <a:ext cx="56103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Confocal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slit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detection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coupled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with 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digitally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scanned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light 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sheet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excitation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allows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removing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out-of-focus and 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scattered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light, 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allowing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a 100% 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contrast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increase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in 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cleared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specimens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.</a:t>
            </a:r>
            <a:endParaRPr lang="it-IT" dirty="0"/>
          </a:p>
        </p:txBody>
      </p:sp>
      <p:sp>
        <p:nvSpPr>
          <p:cNvPr id="5" name="Rettangolo 4"/>
          <p:cNvSpPr/>
          <p:nvPr/>
        </p:nvSpPr>
        <p:spPr>
          <a:xfrm>
            <a:off x="6591351" y="6485975"/>
            <a:ext cx="2544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it-IT" sz="14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Silvestri et al., </a:t>
            </a:r>
            <a:r>
              <a:rPr lang="it-IT" altLang="it-IT" sz="14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Opt</a:t>
            </a:r>
            <a:r>
              <a:rPr lang="it-IT" altLang="it-IT" sz="14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. </a:t>
            </a:r>
            <a:r>
              <a:rPr lang="it-IT" altLang="it-IT" sz="14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Exp</a:t>
            </a:r>
            <a:r>
              <a:rPr lang="it-IT" altLang="it-IT" sz="14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. 2012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196338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Chemical</a:t>
            </a:r>
            <a:r>
              <a:rPr lang="it-IT" dirty="0" smtClean="0"/>
              <a:t> clearing of the brain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-13203"/>
            <a:ext cx="1187624" cy="1148037"/>
          </a:xfrm>
          <a:prstGeom prst="rect">
            <a:avLst/>
          </a:prstGeom>
        </p:spPr>
      </p:pic>
      <p:sp>
        <p:nvSpPr>
          <p:cNvPr id="28" name="Rettangolo 27"/>
          <p:cNvSpPr/>
          <p:nvPr/>
        </p:nvSpPr>
        <p:spPr>
          <a:xfrm>
            <a:off x="9598" y="6615640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Focus on Microscopy 2015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Göttingen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Germany, April 1</a:t>
            </a:r>
            <a:r>
              <a:rPr lang="en-US" sz="10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it-IT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448735" y="4001090"/>
            <a:ext cx="41232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Mouse are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transcardially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perfused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with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phosphate-buffered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saline (PBS)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solution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followed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by 4%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paraformaldehyde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(PFA).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Afterwards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, brains are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removed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from the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skull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,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postfixed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overnight in PFA and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stored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in PBS.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Samples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are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then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dehydrated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in a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graded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series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of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tetrahydrofuran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(THF) in PBS and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finally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immersed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in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dibenzyl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ether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(DBE), an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index-matching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organic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solvent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.</a:t>
            </a:r>
            <a:endParaRPr lang="it-IT" sz="1600" dirty="0"/>
          </a:p>
        </p:txBody>
      </p:sp>
      <p:sp>
        <p:nvSpPr>
          <p:cNvPr id="14" name="TextBox 84"/>
          <p:cNvSpPr txBox="1"/>
          <p:nvPr/>
        </p:nvSpPr>
        <p:spPr>
          <a:xfrm>
            <a:off x="7850958" y="2715360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PBS</a:t>
            </a:r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85"/>
          <p:cNvSpPr txBox="1"/>
          <p:nvPr/>
        </p:nvSpPr>
        <p:spPr>
          <a:xfrm>
            <a:off x="7852569" y="4833675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DBE</a:t>
            </a:r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44" y="2020827"/>
            <a:ext cx="2438400" cy="1789176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44" y="4137618"/>
            <a:ext cx="2438400" cy="179222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43" y="1566628"/>
            <a:ext cx="4337431" cy="2561369"/>
          </a:xfrm>
          <a:prstGeom prst="rect">
            <a:avLst/>
          </a:prstGeom>
        </p:spPr>
      </p:pic>
      <p:sp>
        <p:nvSpPr>
          <p:cNvPr id="20" name="Rettangolo 19"/>
          <p:cNvSpPr/>
          <p:nvPr/>
        </p:nvSpPr>
        <p:spPr>
          <a:xfrm>
            <a:off x="6489106" y="6274426"/>
            <a:ext cx="26548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it-IT" sz="14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Becker et al., </a:t>
            </a:r>
            <a:r>
              <a:rPr lang="it-IT" altLang="it-IT" sz="14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PLoS</a:t>
            </a:r>
            <a:r>
              <a:rPr lang="it-IT" altLang="it-IT" sz="14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ONE 2012</a:t>
            </a:r>
          </a:p>
          <a:p>
            <a:r>
              <a:rPr lang="it-IT" sz="14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Silvestri et al., </a:t>
            </a:r>
            <a:r>
              <a:rPr lang="it-IT" sz="14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JoVE</a:t>
            </a:r>
            <a:r>
              <a:rPr lang="it-IT" sz="14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2013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031761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Automatic</a:t>
            </a:r>
            <a:r>
              <a:rPr lang="it-IT" dirty="0" smtClean="0"/>
              <a:t> 3D </a:t>
            </a:r>
            <a:r>
              <a:rPr lang="it-IT" dirty="0" err="1" smtClean="0"/>
              <a:t>cell</a:t>
            </a:r>
            <a:r>
              <a:rPr lang="it-IT" dirty="0" smtClean="0"/>
              <a:t> </a:t>
            </a:r>
            <a:r>
              <a:rPr lang="it-IT" dirty="0" err="1" smtClean="0"/>
              <a:t>localization</a:t>
            </a:r>
            <a:r>
              <a:rPr lang="it-IT" dirty="0" smtClean="0"/>
              <a:t> </a:t>
            </a:r>
            <a:r>
              <a:rPr lang="it-IT" dirty="0" err="1" smtClean="0"/>
              <a:t>challenges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-13203"/>
            <a:ext cx="1187624" cy="1148037"/>
          </a:xfrm>
          <a:prstGeom prst="rect">
            <a:avLst/>
          </a:prstGeom>
        </p:spPr>
      </p:pic>
      <p:sp>
        <p:nvSpPr>
          <p:cNvPr id="28" name="Rettangolo 27"/>
          <p:cNvSpPr/>
          <p:nvPr/>
        </p:nvSpPr>
        <p:spPr>
          <a:xfrm>
            <a:off x="9598" y="6615640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Focus on Microscopy 2015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Göttingen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Germany, April 1</a:t>
            </a:r>
            <a:r>
              <a:rPr lang="en-US" sz="10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it-IT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2915816" y="1763524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Very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large 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samples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(cm-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sized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)</a:t>
            </a:r>
          </a:p>
        </p:txBody>
      </p:sp>
      <p:sp>
        <p:nvSpPr>
          <p:cNvPr id="14" name="Rettangolo 13"/>
          <p:cNvSpPr/>
          <p:nvPr/>
        </p:nvSpPr>
        <p:spPr>
          <a:xfrm>
            <a:off x="755576" y="2767499"/>
            <a:ext cx="2874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Large 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variability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of 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contrast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in 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different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areas</a:t>
            </a:r>
            <a:endParaRPr lang="it-IT" dirty="0" smtClean="0">
              <a:solidFill>
                <a:schemeClr val="bg2">
                  <a:lumMod val="75000"/>
                </a:schemeClr>
              </a:solidFill>
              <a:latin typeface="Helvetica Neue Light" charset="0"/>
              <a:sym typeface="Helvetica Neue Light" charset="0"/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5220072" y="2890609"/>
            <a:ext cx="3168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TB-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sized</a:t>
            </a:r>
            <a:r>
              <a:rPr lang="it-IT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datasets</a:t>
            </a:r>
            <a:endParaRPr lang="it-IT" dirty="0" smtClean="0">
              <a:solidFill>
                <a:schemeClr val="bg2">
                  <a:lumMod val="75000"/>
                </a:schemeClr>
              </a:solidFill>
              <a:latin typeface="Helvetica Neue Light" charset="0"/>
              <a:sym typeface="Helvetica Neue Light" charset="0"/>
            </a:endParaRPr>
          </a:p>
        </p:txBody>
      </p:sp>
      <p:sp>
        <p:nvSpPr>
          <p:cNvPr id="18" name="Rettangolo 17"/>
          <p:cNvSpPr/>
          <p:nvPr/>
        </p:nvSpPr>
        <p:spPr>
          <a:xfrm>
            <a:off x="401836" y="4231582"/>
            <a:ext cx="38884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Naïve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methods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(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as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thresholding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or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clustering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) are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poorly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effective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as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usually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depend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on sensitive </a:t>
            </a:r>
            <a:r>
              <a:rPr lang="it-IT" sz="1600" dirty="0" err="1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parameters</a:t>
            </a:r>
            <a:endParaRPr lang="it-IT" sz="1600" dirty="0" smtClean="0">
              <a:solidFill>
                <a:schemeClr val="bg2">
                  <a:lumMod val="75000"/>
                </a:schemeClr>
              </a:solidFill>
              <a:latin typeface="Helvetica Neue Light" charset="0"/>
              <a:sym typeface="Helvetica Neue Light" charset="0"/>
            </a:endParaRPr>
          </a:p>
        </p:txBody>
      </p:sp>
      <p:cxnSp>
        <p:nvCxnSpPr>
          <p:cNvPr id="6" name="Connettore 2 5"/>
          <p:cNvCxnSpPr>
            <a:stCxn id="30" idx="2"/>
            <a:endCxn id="14" idx="0"/>
          </p:cNvCxnSpPr>
          <p:nvPr/>
        </p:nvCxnSpPr>
        <p:spPr bwMode="auto">
          <a:xfrm flipH="1">
            <a:off x="2192586" y="2132856"/>
            <a:ext cx="2379414" cy="634643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Connettore 2 18"/>
          <p:cNvCxnSpPr>
            <a:stCxn id="30" idx="2"/>
            <a:endCxn id="17" idx="0"/>
          </p:cNvCxnSpPr>
          <p:nvPr/>
        </p:nvCxnSpPr>
        <p:spPr bwMode="auto">
          <a:xfrm>
            <a:off x="4572000" y="2132856"/>
            <a:ext cx="2232248" cy="757753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ettangolo 21"/>
          <p:cNvSpPr/>
          <p:nvPr/>
        </p:nvSpPr>
        <p:spPr>
          <a:xfrm>
            <a:off x="5004048" y="4231582"/>
            <a:ext cx="37381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Advanced methods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usually 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require 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the calculation of multiple features per each image voxel, leading to a data multiplication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 </a:t>
            </a:r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  <a:latin typeface="Helvetica Neue Light" charset="0"/>
                <a:sym typeface="Helvetica Neue Light" charset="0"/>
              </a:rPr>
              <a:t>which is not manageable with large datasets</a:t>
            </a:r>
          </a:p>
        </p:txBody>
      </p:sp>
      <p:sp>
        <p:nvSpPr>
          <p:cNvPr id="12" name="Freccia in giù 11"/>
          <p:cNvSpPr/>
          <p:nvPr/>
        </p:nvSpPr>
        <p:spPr bwMode="auto">
          <a:xfrm>
            <a:off x="2022016" y="3532501"/>
            <a:ext cx="648072" cy="591234"/>
          </a:xfrm>
          <a:prstGeom prst="downArrow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4" name="Freccia in giù 23"/>
          <p:cNvSpPr/>
          <p:nvPr/>
        </p:nvSpPr>
        <p:spPr bwMode="auto">
          <a:xfrm>
            <a:off x="6549070" y="3532501"/>
            <a:ext cx="648072" cy="591234"/>
          </a:xfrm>
          <a:prstGeom prst="downArrow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998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Semantic</a:t>
            </a:r>
            <a:r>
              <a:rPr lang="it-IT" dirty="0" smtClean="0"/>
              <a:t> </a:t>
            </a:r>
            <a:r>
              <a:rPr lang="it-IT" dirty="0" err="1" smtClean="0"/>
              <a:t>deconvolution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-13203"/>
            <a:ext cx="1187624" cy="1148037"/>
          </a:xfrm>
          <a:prstGeom prst="rect">
            <a:avLst/>
          </a:prstGeom>
        </p:spPr>
      </p:pic>
      <p:sp>
        <p:nvSpPr>
          <p:cNvPr id="28" name="Rettangolo 27"/>
          <p:cNvSpPr/>
          <p:nvPr/>
        </p:nvSpPr>
        <p:spPr>
          <a:xfrm>
            <a:off x="9598" y="6615640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Focus on Microscopy 2015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Göttingen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Germany, April 1</a:t>
            </a:r>
            <a:r>
              <a:rPr lang="en-US" sz="10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it-IT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" name="Connettore 1 9"/>
          <p:cNvCxnSpPr/>
          <p:nvPr/>
        </p:nvCxnSpPr>
        <p:spPr bwMode="auto">
          <a:xfrm>
            <a:off x="5868144" y="1384944"/>
            <a:ext cx="2088232" cy="0"/>
          </a:xfrm>
          <a:prstGeom prst="line">
            <a:avLst/>
          </a:prstGeom>
          <a:solidFill>
            <a:srgbClr val="BFBFBF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ttangolo 4"/>
          <p:cNvSpPr/>
          <p:nvPr/>
        </p:nvSpPr>
        <p:spPr>
          <a:xfrm>
            <a:off x="323528" y="1412776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Semantic deconvolution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supervised neural network,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 enhance selected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features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 the image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reducing the intensity of other structures. 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5076625" y="3981374"/>
            <a:ext cx="3692910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method creates a more uniform image where significant structures (hence the name 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semantic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well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visible.</a:t>
            </a:r>
          </a:p>
          <a:p>
            <a:pPr algn="just"/>
            <a:endParaRPr lang="en-US" sz="5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 the </a:t>
            </a:r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deconvolved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image, easy low-cost localization algorithms (e.g. clustering) can achieve very good performances.</a:t>
            </a:r>
            <a:endParaRPr lang="it-IT" b="1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29" y="2474343"/>
            <a:ext cx="1473589" cy="157390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20" y="4512476"/>
            <a:ext cx="1417408" cy="1562612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597" y="2471410"/>
            <a:ext cx="1419747" cy="1579768"/>
          </a:xfrm>
          <a:prstGeom prst="rect">
            <a:avLst/>
          </a:prstGeom>
        </p:spPr>
      </p:pic>
      <p:sp>
        <p:nvSpPr>
          <p:cNvPr id="20" name="Rettangolo 19"/>
          <p:cNvSpPr/>
          <p:nvPr/>
        </p:nvSpPr>
        <p:spPr>
          <a:xfrm>
            <a:off x="539552" y="2183021"/>
            <a:ext cx="1612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Original image</a:t>
            </a:r>
            <a:endParaRPr lang="it-IT" sz="1600" b="1" dirty="0"/>
          </a:p>
        </p:txBody>
      </p:sp>
      <p:sp>
        <p:nvSpPr>
          <p:cNvPr id="25" name="Rettangolo 24"/>
          <p:cNvSpPr/>
          <p:nvPr/>
        </p:nvSpPr>
        <p:spPr>
          <a:xfrm>
            <a:off x="2108643" y="5970836"/>
            <a:ext cx="13035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Ideal image</a:t>
            </a:r>
            <a:endParaRPr lang="it-IT" sz="1600" b="1" dirty="0"/>
          </a:p>
        </p:txBody>
      </p:sp>
      <p:sp>
        <p:nvSpPr>
          <p:cNvPr id="26" name="Rettangolo 25"/>
          <p:cNvSpPr/>
          <p:nvPr/>
        </p:nvSpPr>
        <p:spPr>
          <a:xfrm>
            <a:off x="5868144" y="2132856"/>
            <a:ext cx="21098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Deconvolved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image</a:t>
            </a:r>
            <a:endParaRPr lang="it-IT" sz="1600" b="1" dirty="0"/>
          </a:p>
        </p:txBody>
      </p:sp>
      <p:sp>
        <p:nvSpPr>
          <p:cNvPr id="21" name="Freccia angolare in su 20"/>
          <p:cNvSpPr/>
          <p:nvPr/>
        </p:nvSpPr>
        <p:spPr bwMode="auto">
          <a:xfrm rot="5400000">
            <a:off x="858285" y="4489369"/>
            <a:ext cx="1450766" cy="792088"/>
          </a:xfrm>
          <a:prstGeom prst="bentUpArrow">
            <a:avLst>
              <a:gd name="adj1" fmla="val 26788"/>
              <a:gd name="adj2" fmla="val 25000"/>
              <a:gd name="adj3" fmla="val 25000"/>
            </a:avLst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9" name="Rettangolo 28"/>
          <p:cNvSpPr/>
          <p:nvPr/>
        </p:nvSpPr>
        <p:spPr>
          <a:xfrm rot="16200000">
            <a:off x="-94939" y="4566233"/>
            <a:ext cx="18222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Manual soma localization</a:t>
            </a:r>
            <a:endParaRPr lang="it-IT" sz="1600" b="1" dirty="0"/>
          </a:p>
        </p:txBody>
      </p:sp>
      <p:sp>
        <p:nvSpPr>
          <p:cNvPr id="22" name="Ovale 21"/>
          <p:cNvSpPr/>
          <p:nvPr/>
        </p:nvSpPr>
        <p:spPr bwMode="auto">
          <a:xfrm>
            <a:off x="3307755" y="2541214"/>
            <a:ext cx="1440160" cy="144016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Neural </a:t>
            </a:r>
            <a:r>
              <a:rPr kumimoji="0" lang="it-IT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network</a:t>
            </a:r>
            <a:endParaRPr kumimoji="0" lang="it-IT" sz="14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3" name="Freccia a destra 22"/>
          <p:cNvSpPr/>
          <p:nvPr/>
        </p:nvSpPr>
        <p:spPr bwMode="auto">
          <a:xfrm>
            <a:off x="2082818" y="3018508"/>
            <a:ext cx="1183258" cy="432048"/>
          </a:xfrm>
          <a:prstGeom prst="rightArrow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31" name="Freccia a destra 30"/>
          <p:cNvSpPr/>
          <p:nvPr/>
        </p:nvSpPr>
        <p:spPr bwMode="auto">
          <a:xfrm>
            <a:off x="4812402" y="3018508"/>
            <a:ext cx="1394516" cy="432048"/>
          </a:xfrm>
          <a:prstGeom prst="rightArrow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34" name="Freccia angolare in su 33"/>
          <p:cNvSpPr/>
          <p:nvPr/>
        </p:nvSpPr>
        <p:spPr bwMode="auto">
          <a:xfrm>
            <a:off x="3491880" y="4093156"/>
            <a:ext cx="720080" cy="1396066"/>
          </a:xfrm>
          <a:prstGeom prst="bentUpArrow">
            <a:avLst>
              <a:gd name="adj1" fmla="val 28403"/>
              <a:gd name="adj2" fmla="val 25175"/>
              <a:gd name="adj3" fmla="val 36711"/>
            </a:avLst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35" name="Rettangolo 34"/>
          <p:cNvSpPr/>
          <p:nvPr/>
        </p:nvSpPr>
        <p:spPr>
          <a:xfrm rot="16200000">
            <a:off x="3542097" y="4800455"/>
            <a:ext cx="18222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Supervision</a:t>
            </a:r>
            <a:endParaRPr lang="it-IT" sz="1600" b="1" dirty="0"/>
          </a:p>
        </p:txBody>
      </p:sp>
      <p:sp>
        <p:nvSpPr>
          <p:cNvPr id="24" name="Rettangolo 23"/>
          <p:cNvSpPr/>
          <p:nvPr/>
        </p:nvSpPr>
        <p:spPr bwMode="auto">
          <a:xfrm>
            <a:off x="478177" y="4048245"/>
            <a:ext cx="4224094" cy="2261145"/>
          </a:xfrm>
          <a:prstGeom prst="rect">
            <a:avLst/>
          </a:prstGeom>
          <a:noFill/>
          <a:ln w="38100" cap="flat" cmpd="sng" algn="ctr">
            <a:solidFill>
              <a:srgbClr val="FF505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401836" y="6296107"/>
            <a:ext cx="1996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Only on a small subset</a:t>
            </a:r>
            <a:endParaRPr lang="it-IT" sz="1400" i="1" dirty="0"/>
          </a:p>
        </p:txBody>
      </p:sp>
      <p:sp>
        <p:nvSpPr>
          <p:cNvPr id="38" name="Rettangolo 37"/>
          <p:cNvSpPr/>
          <p:nvPr/>
        </p:nvSpPr>
        <p:spPr>
          <a:xfrm>
            <a:off x="6163697" y="6531555"/>
            <a:ext cx="2980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Frasconi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Bioinformatics 2014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467044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olo e sottotitolo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olo e sottotitolo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it-IT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it-IT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olo e sottotitol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olo e punti elenco - A sinistr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olo e punti elenco - A sinistra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it-IT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it-IT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olo e punti elenco - A sinistr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2926</TotalTime>
  <Words>1413</Words>
  <Application>Microsoft Office PowerPoint</Application>
  <PresentationFormat>On-screen Show (4:3)</PresentationFormat>
  <Paragraphs>185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Helvetica Neue</vt:lpstr>
      <vt:lpstr>Helvetica Neue Light</vt:lpstr>
      <vt:lpstr>Times New Roman</vt:lpstr>
      <vt:lpstr>ヒラギノ角ゴ ProN W3</vt:lpstr>
      <vt:lpstr>Titolo e sottotitolo</vt:lpstr>
      <vt:lpstr>Titolo e punti elenco - A sinistra</vt:lpstr>
      <vt:lpstr>Tema di Office</vt:lpstr>
      <vt:lpstr>Optical charting of  brain-wide activation maps neuron by neuron</vt:lpstr>
      <vt:lpstr>Imaging brain activity</vt:lpstr>
      <vt:lpstr>Imaging brain activation</vt:lpstr>
      <vt:lpstr>Imaging brain activation</vt:lpstr>
      <vt:lpstr>Imaging brain activation</vt:lpstr>
      <vt:lpstr>Light sheet microscopy</vt:lpstr>
      <vt:lpstr>Chemical clearing of the brain</vt:lpstr>
      <vt:lpstr>Automatic 3D cell localization challenges</vt:lpstr>
      <vt:lpstr>Semantic deconvolution</vt:lpstr>
      <vt:lpstr>Semantic deconvolution</vt:lpstr>
      <vt:lpstr>Semantic deconvolution</vt:lpstr>
      <vt:lpstr>Multi-view imaging</vt:lpstr>
      <vt:lpstr>Multi-view registration</vt:lpstr>
      <vt:lpstr>Multi-view registration</vt:lpstr>
      <vt:lpstr>Multi-view semantic deconvolution and fusion</vt:lpstr>
      <vt:lpstr>Outlook: improved clearing and microscopy</vt:lpstr>
      <vt:lpstr>Outlook: improved clearing and microscopy</vt:lpstr>
      <vt:lpstr>Outlook: improved clearing and microscopy</vt:lpstr>
      <vt:lpstr>Conclusions</vt:lpstr>
      <vt:lpstr>PowerPoint Presentation</vt:lpstr>
      <vt:lpstr>Thank you for your attention!</vt:lpstr>
      <vt:lpstr>Automatic 3D cell localization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imaging with correlative two photon and light sheet microscopy</dc:title>
  <dc:creator>Irene</dc:creator>
  <cp:lastModifiedBy>Caroline</cp:lastModifiedBy>
  <cp:revision>203</cp:revision>
  <dcterms:created xsi:type="dcterms:W3CDTF">2014-03-11T15:21:20Z</dcterms:created>
  <dcterms:modified xsi:type="dcterms:W3CDTF">2015-03-26T17:06:09Z</dcterms:modified>
</cp:coreProperties>
</file>